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</p:sldIdLst>
  <p:sldSz cy="5143500" cx="9144000"/>
  <p:notesSz cx="6858000" cy="9144000"/>
  <p:embeddedFontLst>
    <p:embeddedFont>
      <p:font typeface="Roboto Thin"/>
      <p:regular r:id="rId33"/>
      <p:bold r:id="rId34"/>
      <p:italic r:id="rId35"/>
      <p:boldItalic r:id="rId36"/>
    </p:embeddedFont>
    <p:embeddedFont>
      <p:font typeface="Roboto"/>
      <p:regular r:id="rId37"/>
      <p:bold r:id="rId38"/>
      <p:italic r:id="rId39"/>
      <p:boldItalic r:id="rId40"/>
    </p:embeddedFont>
    <p:embeddedFont>
      <p:font typeface="Roboto Medium"/>
      <p:regular r:id="rId41"/>
      <p:bold r:id="rId42"/>
      <p:italic r:id="rId43"/>
      <p:boldItalic r:id="rId44"/>
    </p:embeddedFont>
    <p:embeddedFont>
      <p:font typeface="Roboto Mono Light"/>
      <p:regular r:id="rId45"/>
      <p:bold r:id="rId46"/>
      <p:italic r:id="rId47"/>
      <p:boldItalic r:id="rId48"/>
    </p:embeddedFont>
    <p:embeddedFont>
      <p:font typeface="Google Sans"/>
      <p:regular r:id="rId49"/>
      <p:bold r:id="rId50"/>
      <p:italic r:id="rId51"/>
      <p:boldItalic r:id="rId52"/>
    </p:embeddedFont>
    <p:embeddedFont>
      <p:font typeface="Google Sans Medium"/>
      <p:regular r:id="rId53"/>
      <p:bold r:id="rId54"/>
      <p:italic r:id="rId55"/>
      <p:boldItalic r:id="rId56"/>
    </p:embeddedFont>
    <p:embeddedFont>
      <p:font typeface="Roboto Mono"/>
      <p:regular r:id="rId57"/>
      <p:bold r:id="rId58"/>
      <p:italic r:id="rId59"/>
      <p:boldItalic r:id="rId6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boldItalic.fntdata"/><Relationship Id="rId42" Type="http://schemas.openxmlformats.org/officeDocument/2006/relationships/font" Target="fonts/RobotoMedium-bold.fntdata"/><Relationship Id="rId41" Type="http://schemas.openxmlformats.org/officeDocument/2006/relationships/font" Target="fonts/RobotoMedium-regular.fntdata"/><Relationship Id="rId44" Type="http://schemas.openxmlformats.org/officeDocument/2006/relationships/font" Target="fonts/RobotoMedium-boldItalic.fntdata"/><Relationship Id="rId43" Type="http://schemas.openxmlformats.org/officeDocument/2006/relationships/font" Target="fonts/RobotoMedium-italic.fntdata"/><Relationship Id="rId46" Type="http://schemas.openxmlformats.org/officeDocument/2006/relationships/font" Target="fonts/RobotoMonoLight-bold.fntdata"/><Relationship Id="rId45" Type="http://schemas.openxmlformats.org/officeDocument/2006/relationships/font" Target="fonts/RobotoMonoLight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RobotoMonoLight-boldItalic.fntdata"/><Relationship Id="rId47" Type="http://schemas.openxmlformats.org/officeDocument/2006/relationships/font" Target="fonts/RobotoMonoLight-italic.fntdata"/><Relationship Id="rId49" Type="http://schemas.openxmlformats.org/officeDocument/2006/relationships/font" Target="fonts/GoogleSans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font" Target="fonts/RobotoThin-regular.fntdata"/><Relationship Id="rId32" Type="http://schemas.openxmlformats.org/officeDocument/2006/relationships/slide" Target="slides/slide27.xml"/><Relationship Id="rId35" Type="http://schemas.openxmlformats.org/officeDocument/2006/relationships/font" Target="fonts/RobotoThin-italic.fntdata"/><Relationship Id="rId34" Type="http://schemas.openxmlformats.org/officeDocument/2006/relationships/font" Target="fonts/RobotoThin-bold.fntdata"/><Relationship Id="rId37" Type="http://schemas.openxmlformats.org/officeDocument/2006/relationships/font" Target="fonts/Roboto-regular.fntdata"/><Relationship Id="rId36" Type="http://schemas.openxmlformats.org/officeDocument/2006/relationships/font" Target="fonts/RobotoThin-boldItalic.fntdata"/><Relationship Id="rId39" Type="http://schemas.openxmlformats.org/officeDocument/2006/relationships/font" Target="fonts/Roboto-italic.fntdata"/><Relationship Id="rId38" Type="http://schemas.openxmlformats.org/officeDocument/2006/relationships/font" Target="fonts/Roboto-bold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font" Target="fonts/RobotoMono-boldItalic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GoogleSans-italic.fntdata"/><Relationship Id="rId50" Type="http://schemas.openxmlformats.org/officeDocument/2006/relationships/font" Target="fonts/GoogleSans-bold.fntdata"/><Relationship Id="rId53" Type="http://schemas.openxmlformats.org/officeDocument/2006/relationships/font" Target="fonts/GoogleSansMedium-regular.fntdata"/><Relationship Id="rId52" Type="http://schemas.openxmlformats.org/officeDocument/2006/relationships/font" Target="fonts/GoogleSans-boldItalic.fntdata"/><Relationship Id="rId11" Type="http://schemas.openxmlformats.org/officeDocument/2006/relationships/slide" Target="slides/slide6.xml"/><Relationship Id="rId55" Type="http://schemas.openxmlformats.org/officeDocument/2006/relationships/font" Target="fonts/GoogleSansMedium-italic.fntdata"/><Relationship Id="rId10" Type="http://schemas.openxmlformats.org/officeDocument/2006/relationships/slide" Target="slides/slide5.xml"/><Relationship Id="rId54" Type="http://schemas.openxmlformats.org/officeDocument/2006/relationships/font" Target="fonts/GoogleSansMedium-bold.fntdata"/><Relationship Id="rId13" Type="http://schemas.openxmlformats.org/officeDocument/2006/relationships/slide" Target="slides/slide8.xml"/><Relationship Id="rId57" Type="http://schemas.openxmlformats.org/officeDocument/2006/relationships/font" Target="fonts/RobotoMono-regular.fntdata"/><Relationship Id="rId12" Type="http://schemas.openxmlformats.org/officeDocument/2006/relationships/slide" Target="slides/slide7.xml"/><Relationship Id="rId56" Type="http://schemas.openxmlformats.org/officeDocument/2006/relationships/font" Target="fonts/GoogleSansMedium-boldItalic.fntdata"/><Relationship Id="rId15" Type="http://schemas.openxmlformats.org/officeDocument/2006/relationships/slide" Target="slides/slide10.xml"/><Relationship Id="rId59" Type="http://schemas.openxmlformats.org/officeDocument/2006/relationships/font" Target="fonts/RobotoMono-italic.fntdata"/><Relationship Id="rId14" Type="http://schemas.openxmlformats.org/officeDocument/2006/relationships/slide" Target="slides/slide9.xml"/><Relationship Id="rId58" Type="http://schemas.openxmlformats.org/officeDocument/2006/relationships/font" Target="fonts/RobotoMono-bold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60321c8db4_0_13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260321c8db4_0_13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a1b4503bcf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2a1b4503bcf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a1b4503bcf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2a1b4503bcf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a1b4503bcf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2a1b4503bcf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a1e67851c8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2a1e67851c8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a1e67851c8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a1e67851c8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a1e67851c8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2a1e67851c8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a1e67851c8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2a1e67851c8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60321c8db4_0_12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260321c8db4_0_12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2a1e67851c8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2a1e67851c8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451b94a344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451b94a344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2a1b4503bcf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2a1b4503bcf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2a1b4503bcf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2a1b4503bcf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2a1e67851c8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2a1e67851c8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24b0a3d2fb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24b0a3d2fb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2a1e67851c8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2a1e67851c8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24b0a3d2fb8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24b0a3d2fb8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2a1e67851c8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2a1e67851c8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24110e50256_0_10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24110e50256_0_10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2a1e67851c8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2a1e67851c8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a1e67851c8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a1e67851c8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a1e67851c8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a1e67851c8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60321c8db4_0_13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260321c8db4_0_13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60321c8db4_0_13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260321c8db4_0_13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a1e67851c8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2a1e67851c8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2a1e67851c8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2a1e67851c8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eneric">
  <p:cSld name="CUSTOM_8_2_1_1_1_1_1_2_1_1_1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27650" y="4862779"/>
            <a:ext cx="659356" cy="115363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3"/>
          <p:cNvSpPr txBox="1"/>
          <p:nvPr>
            <p:ph type="title"/>
          </p:nvPr>
        </p:nvSpPr>
        <p:spPr>
          <a:xfrm>
            <a:off x="457200" y="598300"/>
            <a:ext cx="5459100" cy="41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0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0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Google Shape;56;p1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aclanthology.org/2021.naacl-main.185.pdf" TargetMode="External"/><Relationship Id="rId4" Type="http://schemas.openxmlformats.org/officeDocument/2006/relationships/image" Target="../media/image1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.png"/><Relationship Id="rId4" Type="http://schemas.openxmlformats.org/officeDocument/2006/relationships/image" Target="../media/image1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/>
          <p:nvPr>
            <p:ph type="ctrTitle"/>
          </p:nvPr>
        </p:nvSpPr>
        <p:spPr>
          <a:xfrm>
            <a:off x="291150" y="1554750"/>
            <a:ext cx="8561700" cy="203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latin typeface="Google Sans Medium"/>
                <a:ea typeface="Google Sans Medium"/>
                <a:cs typeface="Google Sans Medium"/>
                <a:sym typeface="Google Sans Medium"/>
              </a:rPr>
              <a:t>IIIT JARVIS</a:t>
            </a:r>
            <a:endParaRPr sz="3600"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77">
                <a:latin typeface="Google Sans Medium"/>
                <a:ea typeface="Google Sans Medium"/>
                <a:cs typeface="Google Sans Medium"/>
                <a:sym typeface="Google Sans Medium"/>
              </a:rPr>
              <a:t>Multi perspective QA Summarization using Retrieval Augmented Generation</a:t>
            </a:r>
            <a:endParaRPr sz="1577"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577"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FFFF00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Team:</a:t>
            </a:r>
            <a:r>
              <a:rPr lang="en-GB" sz="1300">
                <a:latin typeface="Google Sans Medium"/>
                <a:ea typeface="Google Sans Medium"/>
                <a:cs typeface="Google Sans Medium"/>
                <a:sym typeface="Google Sans Medium"/>
              </a:rPr>
              <a:t> </a:t>
            </a:r>
            <a:endParaRPr sz="1300"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latin typeface="Google Sans Medium"/>
                <a:ea typeface="Google Sans Medium"/>
                <a:cs typeface="Google Sans Medium"/>
                <a:sym typeface="Google Sans Medium"/>
              </a:rPr>
              <a:t>Gunalan S</a:t>
            </a:r>
            <a:endParaRPr sz="1300"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latin typeface="Google Sans Medium"/>
                <a:ea typeface="Google Sans Medium"/>
                <a:cs typeface="Google Sans Medium"/>
                <a:sym typeface="Google Sans Medium"/>
              </a:rPr>
              <a:t>Neil Shah</a:t>
            </a:r>
            <a:endParaRPr sz="1300"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latin typeface="Google Sans Medium"/>
                <a:ea typeface="Google Sans Medium"/>
                <a:cs typeface="Google Sans Medium"/>
                <a:sym typeface="Google Sans Medium"/>
              </a:rPr>
              <a:t>Radhakrishna B</a:t>
            </a:r>
            <a:endParaRPr sz="1300"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71" name="Google Shape;71;p14"/>
          <p:cNvSpPr txBox="1"/>
          <p:nvPr>
            <p:ph idx="1" type="subTitle"/>
          </p:nvPr>
        </p:nvSpPr>
        <p:spPr>
          <a:xfrm>
            <a:off x="373850" y="4249745"/>
            <a:ext cx="8222100" cy="82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300">
                <a:solidFill>
                  <a:srgbClr val="FFFF00"/>
                </a:solidFill>
                <a:latin typeface="Google Sans"/>
                <a:ea typeface="Google Sans"/>
                <a:cs typeface="Google Sans"/>
                <a:sym typeface="Google Sans"/>
              </a:rPr>
              <a:t>Advanced NLP Final Project</a:t>
            </a:r>
            <a:endParaRPr sz="1300">
              <a:solidFill>
                <a:srgbClr val="FFFF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24594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54274"/>
            <a:ext cx="8991601" cy="289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575" y="589051"/>
            <a:ext cx="8706852" cy="377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6475" y="534674"/>
            <a:ext cx="8607324" cy="3576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27"/>
          <p:cNvPicPr preferRelativeResize="0"/>
          <p:nvPr/>
        </p:nvPicPr>
        <p:blipFill rotWithShape="1">
          <a:blip r:embed="rId3">
            <a:alphaModFix/>
          </a:blip>
          <a:srcRect b="6103" l="0" r="0" t="11415"/>
          <a:stretch/>
        </p:blipFill>
        <p:spPr>
          <a:xfrm>
            <a:off x="544725" y="1015000"/>
            <a:ext cx="8022374" cy="3327600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7"/>
          <p:cNvSpPr txBox="1"/>
          <p:nvPr/>
        </p:nvSpPr>
        <p:spPr>
          <a:xfrm>
            <a:off x="457200" y="598300"/>
            <a:ext cx="5459100" cy="41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91425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Vector Store With Disk </a:t>
            </a:r>
            <a:r>
              <a:rPr b="1" lang="en-GB" sz="20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Persistence</a:t>
            </a:r>
            <a:endParaRPr b="1" sz="200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51324" y="1295400"/>
            <a:ext cx="4617200" cy="191020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8"/>
          <p:cNvSpPr txBox="1"/>
          <p:nvPr/>
        </p:nvSpPr>
        <p:spPr>
          <a:xfrm>
            <a:off x="457200" y="598300"/>
            <a:ext cx="5459100" cy="41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91425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Prompt Engineering</a:t>
            </a:r>
            <a:endParaRPr b="1" sz="200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81" name="Google Shape;181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4350" y="3657599"/>
            <a:ext cx="7911823" cy="10701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8"/>
          <p:cNvSpPr txBox="1"/>
          <p:nvPr/>
        </p:nvSpPr>
        <p:spPr>
          <a:xfrm>
            <a:off x="457200" y="1536192"/>
            <a:ext cx="4078200" cy="31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91425" wrap="square" tIns="0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400"/>
              <a:buFont typeface="Google Sans"/>
              <a:buChar char="●"/>
            </a:pPr>
            <a:r>
              <a:rPr lang="en-GB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Task Understanding</a:t>
            </a:r>
            <a:endParaRPr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202124"/>
              </a:buClr>
              <a:buSzPts val="1400"/>
              <a:buFont typeface="Google Sans"/>
              <a:buChar char="●"/>
            </a:pPr>
            <a:r>
              <a:rPr lang="en-GB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Context Injection </a:t>
            </a:r>
            <a:endParaRPr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202124"/>
              </a:buClr>
              <a:buSzPts val="1400"/>
              <a:buFont typeface="Google Sans"/>
              <a:buChar char="●"/>
            </a:pPr>
            <a:r>
              <a:rPr lang="en-GB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Guard Railing</a:t>
            </a:r>
            <a:endParaRPr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202124"/>
              </a:buClr>
              <a:buSzPts val="1400"/>
              <a:buFont typeface="Google Sans"/>
              <a:buChar char="●"/>
            </a:pPr>
            <a:r>
              <a:rPr lang="en-GB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Few Shot Learning</a:t>
            </a:r>
            <a:endParaRPr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00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9"/>
          <p:cNvSpPr txBox="1"/>
          <p:nvPr/>
        </p:nvSpPr>
        <p:spPr>
          <a:xfrm>
            <a:off x="0" y="0"/>
            <a:ext cx="30000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88" name="Google Shape;188;p29"/>
          <p:cNvSpPr txBox="1"/>
          <p:nvPr/>
        </p:nvSpPr>
        <p:spPr>
          <a:xfrm>
            <a:off x="457200" y="2606040"/>
            <a:ext cx="2688300" cy="20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GB" sz="10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Sample prompt and prompt template used for stuffing </a:t>
            </a:r>
            <a:endParaRPr sz="100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89" name="Google Shape;189;p29"/>
          <p:cNvSpPr txBox="1"/>
          <p:nvPr/>
        </p:nvSpPr>
        <p:spPr>
          <a:xfrm>
            <a:off x="457200" y="1536249"/>
            <a:ext cx="2688300" cy="827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Prompt Template</a:t>
            </a:r>
            <a:endParaRPr b="1" sz="200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90" name="Google Shape;190;p29"/>
          <p:cNvSpPr txBox="1"/>
          <p:nvPr/>
        </p:nvSpPr>
        <p:spPr>
          <a:xfrm>
            <a:off x="3486150" y="460250"/>
            <a:ext cx="5200800" cy="422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prompt_template = </a:t>
            </a:r>
            <a:r>
              <a:rPr lang="en-GB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"""Answer the question as precise as possible using the provided context. If the answer is</a:t>
            </a:r>
            <a:endParaRPr sz="1050">
              <a:solidFill>
                <a:srgbClr val="A31515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not contained in the context, say "answer not available in context" \n\n</a:t>
            </a:r>
            <a:endParaRPr sz="1050">
              <a:solidFill>
                <a:srgbClr val="A31515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Context: \n {context}?\n</a:t>
            </a:r>
            <a:endParaRPr sz="1050">
              <a:solidFill>
                <a:srgbClr val="A31515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Question: \n {question} \n</a:t>
            </a:r>
            <a:endParaRPr sz="1050">
              <a:solidFill>
                <a:srgbClr val="A31515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Answer:</a:t>
            </a:r>
            <a:endParaRPr sz="1050">
              <a:solidFill>
                <a:srgbClr val="A31515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"""</a:t>
            </a:r>
            <a:endParaRPr sz="1050">
              <a:solidFill>
                <a:srgbClr val="A31515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prompt = PromptTemplate(</a:t>
            </a:r>
            <a:endParaRPr sz="1050"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  template=prompt_template, input_variables=[</a:t>
            </a:r>
            <a:r>
              <a:rPr lang="en-GB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"context"</a:t>
            </a:r>
            <a:r>
              <a:rPr lang="en-GB" sz="1050"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GB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"question"</a:t>
            </a:r>
            <a:r>
              <a:rPr lang="en-GB" sz="1050"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 sz="1050"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stuff_chain = load_qa_chain(vertex_llm_text, chain_type=</a:t>
            </a:r>
            <a:r>
              <a:rPr lang="en-GB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"stuff"</a:t>
            </a:r>
            <a:r>
              <a:rPr lang="en-GB" sz="1050"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, prompt=prompt)</a:t>
            </a:r>
            <a:endParaRPr sz="1050"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stuff_answer = stuff_chain(</a:t>
            </a:r>
            <a:endParaRPr sz="1050"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  {</a:t>
            </a:r>
            <a:r>
              <a:rPr lang="en-GB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"input_documents"</a:t>
            </a:r>
            <a:r>
              <a:rPr lang="en-GB" sz="1050"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: data, </a:t>
            </a:r>
            <a:r>
              <a:rPr lang="en-GB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"question"</a:t>
            </a:r>
            <a:r>
              <a:rPr lang="en-GB" sz="1050"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: question}, return_only_outputs=</a:t>
            </a:r>
            <a:r>
              <a:rPr lang="en-GB" sz="1050">
                <a:solidFill>
                  <a:srgbClr val="0000FF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endParaRPr sz="1050">
              <a:solidFill>
                <a:srgbClr val="0000FF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D73A49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0"/>
          <p:cNvSpPr txBox="1"/>
          <p:nvPr/>
        </p:nvSpPr>
        <p:spPr>
          <a:xfrm>
            <a:off x="449625" y="2112275"/>
            <a:ext cx="6563400" cy="7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0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rPr>
              <a:t>Trifecta Analysis</a:t>
            </a:r>
            <a:endParaRPr b="1" sz="4000">
              <a:solidFill>
                <a:srgbClr val="4285F4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Comparison of Approaches</a:t>
            </a:r>
            <a:endParaRPr b="1" sz="300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96" name="Google Shape;196;p30"/>
          <p:cNvSpPr txBox="1"/>
          <p:nvPr/>
        </p:nvSpPr>
        <p:spPr>
          <a:xfrm>
            <a:off x="415713" y="791025"/>
            <a:ext cx="1586100" cy="1150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n-GB" sz="6000">
                <a:solidFill>
                  <a:srgbClr val="BDC1C6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03</a:t>
            </a:r>
            <a:endParaRPr sz="6000">
              <a:solidFill>
                <a:srgbClr val="BDC1C6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1"/>
          <p:cNvSpPr txBox="1"/>
          <p:nvPr/>
        </p:nvSpPr>
        <p:spPr>
          <a:xfrm>
            <a:off x="457200" y="598300"/>
            <a:ext cx="5459100" cy="41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91425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Comparison</a:t>
            </a:r>
            <a:endParaRPr b="1" sz="200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02" name="Google Shape;202;p31"/>
          <p:cNvSpPr/>
          <p:nvPr/>
        </p:nvSpPr>
        <p:spPr>
          <a:xfrm>
            <a:off x="2510488" y="1161750"/>
            <a:ext cx="1937400" cy="2742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31"/>
          <p:cNvSpPr/>
          <p:nvPr/>
        </p:nvSpPr>
        <p:spPr>
          <a:xfrm>
            <a:off x="4699575" y="1161750"/>
            <a:ext cx="1937400" cy="2742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31"/>
          <p:cNvSpPr/>
          <p:nvPr/>
        </p:nvSpPr>
        <p:spPr>
          <a:xfrm>
            <a:off x="6888650" y="1161750"/>
            <a:ext cx="1937400" cy="2742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31"/>
          <p:cNvSpPr/>
          <p:nvPr/>
        </p:nvSpPr>
        <p:spPr>
          <a:xfrm>
            <a:off x="308375" y="1161750"/>
            <a:ext cx="1937400" cy="2742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31"/>
          <p:cNvSpPr txBox="1"/>
          <p:nvPr/>
        </p:nvSpPr>
        <p:spPr>
          <a:xfrm>
            <a:off x="358665" y="1873150"/>
            <a:ext cx="1858800" cy="12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3C4043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Lorem Ipsum</a:t>
            </a:r>
            <a:endParaRPr>
              <a:solidFill>
                <a:srgbClr val="3C4043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207" name="Google Shape;207;p31"/>
          <p:cNvSpPr txBox="1"/>
          <p:nvPr/>
        </p:nvSpPr>
        <p:spPr>
          <a:xfrm>
            <a:off x="2533452" y="1873150"/>
            <a:ext cx="1858800" cy="12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797979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Lorem Ipsum</a:t>
            </a:r>
            <a:endParaRPr>
              <a:solidFill>
                <a:srgbClr val="797979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C4043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208" name="Google Shape;208;p31"/>
          <p:cNvSpPr txBox="1"/>
          <p:nvPr/>
        </p:nvSpPr>
        <p:spPr>
          <a:xfrm>
            <a:off x="4708251" y="1873150"/>
            <a:ext cx="1858800" cy="12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797979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Lorem Ipsum</a:t>
            </a:r>
            <a:endParaRPr>
              <a:solidFill>
                <a:srgbClr val="3C4043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209" name="Google Shape;209;p31"/>
          <p:cNvSpPr txBox="1"/>
          <p:nvPr/>
        </p:nvSpPr>
        <p:spPr>
          <a:xfrm>
            <a:off x="6888661" y="1873150"/>
            <a:ext cx="1858800" cy="12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797979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Lorem Ipsum</a:t>
            </a:r>
            <a:endParaRPr>
              <a:solidFill>
                <a:srgbClr val="3C4043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210" name="Google Shape;210;p31"/>
          <p:cNvSpPr/>
          <p:nvPr/>
        </p:nvSpPr>
        <p:spPr>
          <a:xfrm>
            <a:off x="3313182" y="1355241"/>
            <a:ext cx="319004" cy="361998"/>
          </a:xfrm>
          <a:custGeom>
            <a:rect b="b" l="l" r="r" t="t"/>
            <a:pathLst>
              <a:path extrusionOk="0" h="209550" w="188481">
                <a:moveTo>
                  <a:pt x="94411" y="0"/>
                </a:moveTo>
                <a:lnTo>
                  <a:pt x="90198" y="114"/>
                </a:lnTo>
                <a:lnTo>
                  <a:pt x="85984" y="228"/>
                </a:lnTo>
                <a:lnTo>
                  <a:pt x="81884" y="569"/>
                </a:lnTo>
                <a:lnTo>
                  <a:pt x="77784" y="1025"/>
                </a:lnTo>
                <a:lnTo>
                  <a:pt x="73684" y="1594"/>
                </a:lnTo>
                <a:lnTo>
                  <a:pt x="69584" y="2278"/>
                </a:lnTo>
                <a:lnTo>
                  <a:pt x="65598" y="3075"/>
                </a:lnTo>
                <a:lnTo>
                  <a:pt x="61612" y="4100"/>
                </a:lnTo>
                <a:lnTo>
                  <a:pt x="57626" y="5125"/>
                </a:lnTo>
                <a:lnTo>
                  <a:pt x="53640" y="6264"/>
                </a:lnTo>
                <a:lnTo>
                  <a:pt x="49768" y="7630"/>
                </a:lnTo>
                <a:lnTo>
                  <a:pt x="46010" y="9111"/>
                </a:lnTo>
                <a:lnTo>
                  <a:pt x="42138" y="10591"/>
                </a:lnTo>
                <a:lnTo>
                  <a:pt x="38380" y="12300"/>
                </a:lnTo>
                <a:lnTo>
                  <a:pt x="34735" y="14122"/>
                </a:lnTo>
                <a:lnTo>
                  <a:pt x="30977" y="16058"/>
                </a:lnTo>
                <a:lnTo>
                  <a:pt x="30180" y="16627"/>
                </a:lnTo>
                <a:lnTo>
                  <a:pt x="29383" y="17311"/>
                </a:lnTo>
                <a:lnTo>
                  <a:pt x="28927" y="18222"/>
                </a:lnTo>
                <a:lnTo>
                  <a:pt x="28471" y="19133"/>
                </a:lnTo>
                <a:lnTo>
                  <a:pt x="28358" y="20158"/>
                </a:lnTo>
                <a:lnTo>
                  <a:pt x="28358" y="21183"/>
                </a:lnTo>
                <a:lnTo>
                  <a:pt x="28471" y="22208"/>
                </a:lnTo>
                <a:lnTo>
                  <a:pt x="28927" y="23119"/>
                </a:lnTo>
                <a:lnTo>
                  <a:pt x="29496" y="24030"/>
                </a:lnTo>
                <a:lnTo>
                  <a:pt x="30294" y="24713"/>
                </a:lnTo>
                <a:lnTo>
                  <a:pt x="31205" y="25283"/>
                </a:lnTo>
                <a:lnTo>
                  <a:pt x="32116" y="25624"/>
                </a:lnTo>
                <a:lnTo>
                  <a:pt x="33027" y="25852"/>
                </a:lnTo>
                <a:lnTo>
                  <a:pt x="34052" y="25852"/>
                </a:lnTo>
                <a:lnTo>
                  <a:pt x="35077" y="25624"/>
                </a:lnTo>
                <a:lnTo>
                  <a:pt x="35988" y="25283"/>
                </a:lnTo>
                <a:lnTo>
                  <a:pt x="39404" y="23460"/>
                </a:lnTo>
                <a:lnTo>
                  <a:pt x="42821" y="21752"/>
                </a:lnTo>
                <a:lnTo>
                  <a:pt x="46352" y="20272"/>
                </a:lnTo>
                <a:lnTo>
                  <a:pt x="49768" y="18791"/>
                </a:lnTo>
                <a:lnTo>
                  <a:pt x="53299" y="17425"/>
                </a:lnTo>
                <a:lnTo>
                  <a:pt x="56943" y="16286"/>
                </a:lnTo>
                <a:lnTo>
                  <a:pt x="60473" y="15147"/>
                </a:lnTo>
                <a:lnTo>
                  <a:pt x="64118" y="14122"/>
                </a:lnTo>
                <a:lnTo>
                  <a:pt x="67876" y="13325"/>
                </a:lnTo>
                <a:lnTo>
                  <a:pt x="71520" y="12527"/>
                </a:lnTo>
                <a:lnTo>
                  <a:pt x="75279" y="11958"/>
                </a:lnTo>
                <a:lnTo>
                  <a:pt x="79037" y="11389"/>
                </a:lnTo>
                <a:lnTo>
                  <a:pt x="82795" y="11047"/>
                </a:lnTo>
                <a:lnTo>
                  <a:pt x="86667" y="10705"/>
                </a:lnTo>
                <a:lnTo>
                  <a:pt x="90539" y="10591"/>
                </a:lnTo>
                <a:lnTo>
                  <a:pt x="94411" y="10478"/>
                </a:lnTo>
                <a:lnTo>
                  <a:pt x="98283" y="10478"/>
                </a:lnTo>
                <a:lnTo>
                  <a:pt x="102042" y="10705"/>
                </a:lnTo>
                <a:lnTo>
                  <a:pt x="105800" y="10933"/>
                </a:lnTo>
                <a:lnTo>
                  <a:pt x="109444" y="11275"/>
                </a:lnTo>
                <a:lnTo>
                  <a:pt x="113089" y="11844"/>
                </a:lnTo>
                <a:lnTo>
                  <a:pt x="116733" y="12414"/>
                </a:lnTo>
                <a:lnTo>
                  <a:pt x="120263" y="13097"/>
                </a:lnTo>
                <a:lnTo>
                  <a:pt x="123908" y="14008"/>
                </a:lnTo>
                <a:lnTo>
                  <a:pt x="127438" y="14919"/>
                </a:lnTo>
                <a:lnTo>
                  <a:pt x="130969" y="16058"/>
                </a:lnTo>
                <a:lnTo>
                  <a:pt x="134499" y="17197"/>
                </a:lnTo>
                <a:lnTo>
                  <a:pt x="138143" y="18563"/>
                </a:lnTo>
                <a:lnTo>
                  <a:pt x="141674" y="20044"/>
                </a:lnTo>
                <a:lnTo>
                  <a:pt x="145318" y="21638"/>
                </a:lnTo>
                <a:lnTo>
                  <a:pt x="149077" y="23347"/>
                </a:lnTo>
                <a:lnTo>
                  <a:pt x="152721" y="25283"/>
                </a:lnTo>
                <a:lnTo>
                  <a:pt x="153290" y="25510"/>
                </a:lnTo>
                <a:lnTo>
                  <a:pt x="153974" y="25738"/>
                </a:lnTo>
                <a:lnTo>
                  <a:pt x="154543" y="25852"/>
                </a:lnTo>
                <a:lnTo>
                  <a:pt x="155910" y="25852"/>
                </a:lnTo>
                <a:lnTo>
                  <a:pt x="156593" y="25738"/>
                </a:lnTo>
                <a:lnTo>
                  <a:pt x="157162" y="25397"/>
                </a:lnTo>
                <a:lnTo>
                  <a:pt x="157846" y="25169"/>
                </a:lnTo>
                <a:lnTo>
                  <a:pt x="158415" y="24713"/>
                </a:lnTo>
                <a:lnTo>
                  <a:pt x="158985" y="24144"/>
                </a:lnTo>
                <a:lnTo>
                  <a:pt x="159440" y="23574"/>
                </a:lnTo>
                <a:lnTo>
                  <a:pt x="159782" y="22891"/>
                </a:lnTo>
                <a:lnTo>
                  <a:pt x="160237" y="21980"/>
                </a:lnTo>
                <a:lnTo>
                  <a:pt x="160351" y="20955"/>
                </a:lnTo>
                <a:lnTo>
                  <a:pt x="160351" y="19930"/>
                </a:lnTo>
                <a:lnTo>
                  <a:pt x="160123" y="19019"/>
                </a:lnTo>
                <a:lnTo>
                  <a:pt x="159782" y="18108"/>
                </a:lnTo>
                <a:lnTo>
                  <a:pt x="159212" y="17197"/>
                </a:lnTo>
                <a:lnTo>
                  <a:pt x="158529" y="16513"/>
                </a:lnTo>
                <a:lnTo>
                  <a:pt x="157618" y="15944"/>
                </a:lnTo>
                <a:lnTo>
                  <a:pt x="153632" y="13894"/>
                </a:lnTo>
                <a:lnTo>
                  <a:pt x="149646" y="12072"/>
                </a:lnTo>
                <a:lnTo>
                  <a:pt x="145774" y="10364"/>
                </a:lnTo>
                <a:lnTo>
                  <a:pt x="141788" y="8769"/>
                </a:lnTo>
                <a:lnTo>
                  <a:pt x="137916" y="7403"/>
                </a:lnTo>
                <a:lnTo>
                  <a:pt x="134044" y="6036"/>
                </a:lnTo>
                <a:lnTo>
                  <a:pt x="130171" y="4897"/>
                </a:lnTo>
                <a:lnTo>
                  <a:pt x="126299" y="3872"/>
                </a:lnTo>
                <a:lnTo>
                  <a:pt x="122427" y="2961"/>
                </a:lnTo>
                <a:lnTo>
                  <a:pt x="118555" y="2164"/>
                </a:lnTo>
                <a:lnTo>
                  <a:pt x="114683" y="1481"/>
                </a:lnTo>
                <a:lnTo>
                  <a:pt x="110697" y="911"/>
                </a:lnTo>
                <a:lnTo>
                  <a:pt x="106711" y="569"/>
                </a:lnTo>
                <a:lnTo>
                  <a:pt x="102611" y="228"/>
                </a:lnTo>
                <a:lnTo>
                  <a:pt x="98511" y="114"/>
                </a:lnTo>
                <a:lnTo>
                  <a:pt x="94411" y="0"/>
                </a:lnTo>
                <a:close/>
                <a:moveTo>
                  <a:pt x="94184" y="25510"/>
                </a:moveTo>
                <a:lnTo>
                  <a:pt x="90653" y="25624"/>
                </a:lnTo>
                <a:lnTo>
                  <a:pt x="87123" y="25738"/>
                </a:lnTo>
                <a:lnTo>
                  <a:pt x="83706" y="26080"/>
                </a:lnTo>
                <a:lnTo>
                  <a:pt x="80176" y="26422"/>
                </a:lnTo>
                <a:lnTo>
                  <a:pt x="76645" y="26877"/>
                </a:lnTo>
                <a:lnTo>
                  <a:pt x="73229" y="27333"/>
                </a:lnTo>
                <a:lnTo>
                  <a:pt x="69812" y="28016"/>
                </a:lnTo>
                <a:lnTo>
                  <a:pt x="66395" y="28813"/>
                </a:lnTo>
                <a:lnTo>
                  <a:pt x="62979" y="29610"/>
                </a:lnTo>
                <a:lnTo>
                  <a:pt x="59562" y="30635"/>
                </a:lnTo>
                <a:lnTo>
                  <a:pt x="56260" y="31660"/>
                </a:lnTo>
                <a:lnTo>
                  <a:pt x="52957" y="32799"/>
                </a:lnTo>
                <a:lnTo>
                  <a:pt x="49768" y="34052"/>
                </a:lnTo>
                <a:lnTo>
                  <a:pt x="46465" y="35419"/>
                </a:lnTo>
                <a:lnTo>
                  <a:pt x="43390" y="36785"/>
                </a:lnTo>
                <a:lnTo>
                  <a:pt x="40202" y="38380"/>
                </a:lnTo>
                <a:lnTo>
                  <a:pt x="37355" y="39860"/>
                </a:lnTo>
                <a:lnTo>
                  <a:pt x="34507" y="41568"/>
                </a:lnTo>
                <a:lnTo>
                  <a:pt x="31660" y="43277"/>
                </a:lnTo>
                <a:lnTo>
                  <a:pt x="28927" y="44985"/>
                </a:lnTo>
                <a:lnTo>
                  <a:pt x="26194" y="46921"/>
                </a:lnTo>
                <a:lnTo>
                  <a:pt x="23574" y="48857"/>
                </a:lnTo>
                <a:lnTo>
                  <a:pt x="21069" y="50907"/>
                </a:lnTo>
                <a:lnTo>
                  <a:pt x="18563" y="52957"/>
                </a:lnTo>
                <a:lnTo>
                  <a:pt x="16172" y="55235"/>
                </a:lnTo>
                <a:lnTo>
                  <a:pt x="13780" y="57398"/>
                </a:lnTo>
                <a:lnTo>
                  <a:pt x="11502" y="59790"/>
                </a:lnTo>
                <a:lnTo>
                  <a:pt x="9225" y="62182"/>
                </a:lnTo>
                <a:lnTo>
                  <a:pt x="7061" y="64687"/>
                </a:lnTo>
                <a:lnTo>
                  <a:pt x="5011" y="67307"/>
                </a:lnTo>
                <a:lnTo>
                  <a:pt x="2961" y="69926"/>
                </a:lnTo>
                <a:lnTo>
                  <a:pt x="911" y="72659"/>
                </a:lnTo>
                <a:lnTo>
                  <a:pt x="456" y="73570"/>
                </a:lnTo>
                <a:lnTo>
                  <a:pt x="114" y="74481"/>
                </a:lnTo>
                <a:lnTo>
                  <a:pt x="0" y="75506"/>
                </a:lnTo>
                <a:lnTo>
                  <a:pt x="0" y="76531"/>
                </a:lnTo>
                <a:lnTo>
                  <a:pt x="342" y="77556"/>
                </a:lnTo>
                <a:lnTo>
                  <a:pt x="797" y="78467"/>
                </a:lnTo>
                <a:lnTo>
                  <a:pt x="1367" y="79265"/>
                </a:lnTo>
                <a:lnTo>
                  <a:pt x="2164" y="79948"/>
                </a:lnTo>
                <a:lnTo>
                  <a:pt x="2961" y="80403"/>
                </a:lnTo>
                <a:lnTo>
                  <a:pt x="3644" y="80631"/>
                </a:lnTo>
                <a:lnTo>
                  <a:pt x="4442" y="80859"/>
                </a:lnTo>
                <a:lnTo>
                  <a:pt x="5808" y="80859"/>
                </a:lnTo>
                <a:lnTo>
                  <a:pt x="6491" y="80745"/>
                </a:lnTo>
                <a:lnTo>
                  <a:pt x="7061" y="80631"/>
                </a:lnTo>
                <a:lnTo>
                  <a:pt x="7630" y="80290"/>
                </a:lnTo>
                <a:lnTo>
                  <a:pt x="8086" y="80062"/>
                </a:lnTo>
                <a:lnTo>
                  <a:pt x="8541" y="79606"/>
                </a:lnTo>
                <a:lnTo>
                  <a:pt x="8997" y="79151"/>
                </a:lnTo>
                <a:lnTo>
                  <a:pt x="9339" y="78695"/>
                </a:lnTo>
                <a:lnTo>
                  <a:pt x="11161" y="76190"/>
                </a:lnTo>
                <a:lnTo>
                  <a:pt x="12983" y="73912"/>
                </a:lnTo>
                <a:lnTo>
                  <a:pt x="14919" y="71520"/>
                </a:lnTo>
                <a:lnTo>
                  <a:pt x="16855" y="69356"/>
                </a:lnTo>
                <a:lnTo>
                  <a:pt x="18905" y="67079"/>
                </a:lnTo>
                <a:lnTo>
                  <a:pt x="20955" y="65029"/>
                </a:lnTo>
                <a:lnTo>
                  <a:pt x="23119" y="62979"/>
                </a:lnTo>
                <a:lnTo>
                  <a:pt x="25283" y="60929"/>
                </a:lnTo>
                <a:lnTo>
                  <a:pt x="27560" y="59107"/>
                </a:lnTo>
                <a:lnTo>
                  <a:pt x="29952" y="57171"/>
                </a:lnTo>
                <a:lnTo>
                  <a:pt x="32230" y="55462"/>
                </a:lnTo>
                <a:lnTo>
                  <a:pt x="34735" y="53754"/>
                </a:lnTo>
                <a:lnTo>
                  <a:pt x="37127" y="52160"/>
                </a:lnTo>
                <a:lnTo>
                  <a:pt x="39746" y="50565"/>
                </a:lnTo>
                <a:lnTo>
                  <a:pt x="42252" y="49085"/>
                </a:lnTo>
                <a:lnTo>
                  <a:pt x="44985" y="47718"/>
                </a:lnTo>
                <a:lnTo>
                  <a:pt x="47832" y="46238"/>
                </a:lnTo>
                <a:lnTo>
                  <a:pt x="50679" y="44985"/>
                </a:lnTo>
                <a:lnTo>
                  <a:pt x="53640" y="43732"/>
                </a:lnTo>
                <a:lnTo>
                  <a:pt x="56601" y="42593"/>
                </a:lnTo>
                <a:lnTo>
                  <a:pt x="59562" y="41568"/>
                </a:lnTo>
                <a:lnTo>
                  <a:pt x="62637" y="40543"/>
                </a:lnTo>
                <a:lnTo>
                  <a:pt x="65598" y="39746"/>
                </a:lnTo>
                <a:lnTo>
                  <a:pt x="68787" y="38949"/>
                </a:lnTo>
                <a:lnTo>
                  <a:pt x="71862" y="38266"/>
                </a:lnTo>
                <a:lnTo>
                  <a:pt x="75051" y="37696"/>
                </a:lnTo>
                <a:lnTo>
                  <a:pt x="78126" y="37127"/>
                </a:lnTo>
                <a:lnTo>
                  <a:pt x="81314" y="36785"/>
                </a:lnTo>
                <a:lnTo>
                  <a:pt x="84503" y="36443"/>
                </a:lnTo>
                <a:lnTo>
                  <a:pt x="87692" y="36216"/>
                </a:lnTo>
                <a:lnTo>
                  <a:pt x="90995" y="36102"/>
                </a:lnTo>
                <a:lnTo>
                  <a:pt x="94184" y="35988"/>
                </a:lnTo>
                <a:lnTo>
                  <a:pt x="97372" y="36102"/>
                </a:lnTo>
                <a:lnTo>
                  <a:pt x="100561" y="36216"/>
                </a:lnTo>
                <a:lnTo>
                  <a:pt x="103750" y="36443"/>
                </a:lnTo>
                <a:lnTo>
                  <a:pt x="106939" y="36785"/>
                </a:lnTo>
                <a:lnTo>
                  <a:pt x="110128" y="37127"/>
                </a:lnTo>
                <a:lnTo>
                  <a:pt x="113316" y="37696"/>
                </a:lnTo>
                <a:lnTo>
                  <a:pt x="116505" y="38266"/>
                </a:lnTo>
                <a:lnTo>
                  <a:pt x="119580" y="38949"/>
                </a:lnTo>
                <a:lnTo>
                  <a:pt x="122655" y="39632"/>
                </a:lnTo>
                <a:lnTo>
                  <a:pt x="125730" y="40543"/>
                </a:lnTo>
                <a:lnTo>
                  <a:pt x="128805" y="41454"/>
                </a:lnTo>
                <a:lnTo>
                  <a:pt x="131766" y="42479"/>
                </a:lnTo>
                <a:lnTo>
                  <a:pt x="134727" y="43618"/>
                </a:lnTo>
                <a:lnTo>
                  <a:pt x="137688" y="44871"/>
                </a:lnTo>
                <a:lnTo>
                  <a:pt x="140649" y="46124"/>
                </a:lnTo>
                <a:lnTo>
                  <a:pt x="143382" y="47604"/>
                </a:lnTo>
                <a:lnTo>
                  <a:pt x="146115" y="48971"/>
                </a:lnTo>
                <a:lnTo>
                  <a:pt x="148621" y="50451"/>
                </a:lnTo>
                <a:lnTo>
                  <a:pt x="151126" y="51932"/>
                </a:lnTo>
                <a:lnTo>
                  <a:pt x="153632" y="53526"/>
                </a:lnTo>
                <a:lnTo>
                  <a:pt x="156024" y="55235"/>
                </a:lnTo>
                <a:lnTo>
                  <a:pt x="158415" y="57057"/>
                </a:lnTo>
                <a:lnTo>
                  <a:pt x="160693" y="58879"/>
                </a:lnTo>
                <a:lnTo>
                  <a:pt x="162971" y="60701"/>
                </a:lnTo>
                <a:lnTo>
                  <a:pt x="165134" y="62751"/>
                </a:lnTo>
                <a:lnTo>
                  <a:pt x="167298" y="64687"/>
                </a:lnTo>
                <a:lnTo>
                  <a:pt x="169348" y="66851"/>
                </a:lnTo>
                <a:lnTo>
                  <a:pt x="171398" y="69015"/>
                </a:lnTo>
                <a:lnTo>
                  <a:pt x="173334" y="71293"/>
                </a:lnTo>
                <a:lnTo>
                  <a:pt x="175270" y="73570"/>
                </a:lnTo>
                <a:lnTo>
                  <a:pt x="177206" y="75962"/>
                </a:lnTo>
                <a:lnTo>
                  <a:pt x="178915" y="78353"/>
                </a:lnTo>
                <a:lnTo>
                  <a:pt x="179598" y="79151"/>
                </a:lnTo>
                <a:lnTo>
                  <a:pt x="180509" y="79834"/>
                </a:lnTo>
                <a:lnTo>
                  <a:pt x="181420" y="80290"/>
                </a:lnTo>
                <a:lnTo>
                  <a:pt x="182331" y="80517"/>
                </a:lnTo>
                <a:lnTo>
                  <a:pt x="183356" y="80631"/>
                </a:lnTo>
                <a:lnTo>
                  <a:pt x="184381" y="80517"/>
                </a:lnTo>
                <a:lnTo>
                  <a:pt x="185406" y="80176"/>
                </a:lnTo>
                <a:lnTo>
                  <a:pt x="186317" y="79606"/>
                </a:lnTo>
                <a:lnTo>
                  <a:pt x="187114" y="78923"/>
                </a:lnTo>
                <a:lnTo>
                  <a:pt x="187684" y="78126"/>
                </a:lnTo>
                <a:lnTo>
                  <a:pt x="188139" y="77215"/>
                </a:lnTo>
                <a:lnTo>
                  <a:pt x="188481" y="76190"/>
                </a:lnTo>
                <a:lnTo>
                  <a:pt x="188481" y="75165"/>
                </a:lnTo>
                <a:lnTo>
                  <a:pt x="188367" y="74140"/>
                </a:lnTo>
                <a:lnTo>
                  <a:pt x="188025" y="73229"/>
                </a:lnTo>
                <a:lnTo>
                  <a:pt x="187570" y="72318"/>
                </a:lnTo>
                <a:lnTo>
                  <a:pt x="185520" y="69584"/>
                </a:lnTo>
                <a:lnTo>
                  <a:pt x="183470" y="66965"/>
                </a:lnTo>
                <a:lnTo>
                  <a:pt x="181420" y="64459"/>
                </a:lnTo>
                <a:lnTo>
                  <a:pt x="179256" y="61954"/>
                </a:lnTo>
                <a:lnTo>
                  <a:pt x="176979" y="59562"/>
                </a:lnTo>
                <a:lnTo>
                  <a:pt x="174701" y="57285"/>
                </a:lnTo>
                <a:lnTo>
                  <a:pt x="172309" y="55007"/>
                </a:lnTo>
                <a:lnTo>
                  <a:pt x="169918" y="52843"/>
                </a:lnTo>
                <a:lnTo>
                  <a:pt x="167412" y="50793"/>
                </a:lnTo>
                <a:lnTo>
                  <a:pt x="164907" y="48743"/>
                </a:lnTo>
                <a:lnTo>
                  <a:pt x="162287" y="46807"/>
                </a:lnTo>
                <a:lnTo>
                  <a:pt x="159554" y="44871"/>
                </a:lnTo>
                <a:lnTo>
                  <a:pt x="156821" y="43163"/>
                </a:lnTo>
                <a:lnTo>
                  <a:pt x="154087" y="41454"/>
                </a:lnTo>
                <a:lnTo>
                  <a:pt x="151126" y="39746"/>
                </a:lnTo>
                <a:lnTo>
                  <a:pt x="148279" y="38266"/>
                </a:lnTo>
                <a:lnTo>
                  <a:pt x="145091" y="36671"/>
                </a:lnTo>
                <a:lnTo>
                  <a:pt x="142016" y="35305"/>
                </a:lnTo>
                <a:lnTo>
                  <a:pt x="138713" y="33938"/>
                </a:lnTo>
                <a:lnTo>
                  <a:pt x="135524" y="32685"/>
                </a:lnTo>
                <a:lnTo>
                  <a:pt x="132221" y="31546"/>
                </a:lnTo>
                <a:lnTo>
                  <a:pt x="128805" y="30521"/>
                </a:lnTo>
                <a:lnTo>
                  <a:pt x="125502" y="29610"/>
                </a:lnTo>
                <a:lnTo>
                  <a:pt x="122086" y="28699"/>
                </a:lnTo>
                <a:lnTo>
                  <a:pt x="118669" y="28016"/>
                </a:lnTo>
                <a:lnTo>
                  <a:pt x="115252" y="27333"/>
                </a:lnTo>
                <a:lnTo>
                  <a:pt x="111722" y="26763"/>
                </a:lnTo>
                <a:lnTo>
                  <a:pt x="108192" y="26308"/>
                </a:lnTo>
                <a:lnTo>
                  <a:pt x="104775" y="25966"/>
                </a:lnTo>
                <a:lnTo>
                  <a:pt x="101244" y="25738"/>
                </a:lnTo>
                <a:lnTo>
                  <a:pt x="97714" y="25624"/>
                </a:lnTo>
                <a:lnTo>
                  <a:pt x="94184" y="25510"/>
                </a:lnTo>
                <a:close/>
                <a:moveTo>
                  <a:pt x="93614" y="127438"/>
                </a:moveTo>
                <a:lnTo>
                  <a:pt x="92589" y="127552"/>
                </a:lnTo>
                <a:lnTo>
                  <a:pt x="91564" y="127780"/>
                </a:lnTo>
                <a:lnTo>
                  <a:pt x="90767" y="128235"/>
                </a:lnTo>
                <a:lnTo>
                  <a:pt x="89970" y="128919"/>
                </a:lnTo>
                <a:lnTo>
                  <a:pt x="89286" y="129716"/>
                </a:lnTo>
                <a:lnTo>
                  <a:pt x="88831" y="130627"/>
                </a:lnTo>
                <a:lnTo>
                  <a:pt x="88489" y="131538"/>
                </a:lnTo>
                <a:lnTo>
                  <a:pt x="88375" y="132677"/>
                </a:lnTo>
                <a:lnTo>
                  <a:pt x="88489" y="136094"/>
                </a:lnTo>
                <a:lnTo>
                  <a:pt x="88831" y="139396"/>
                </a:lnTo>
                <a:lnTo>
                  <a:pt x="89400" y="142699"/>
                </a:lnTo>
                <a:lnTo>
                  <a:pt x="90084" y="146002"/>
                </a:lnTo>
                <a:lnTo>
                  <a:pt x="91109" y="149304"/>
                </a:lnTo>
                <a:lnTo>
                  <a:pt x="92248" y="152379"/>
                </a:lnTo>
                <a:lnTo>
                  <a:pt x="93500" y="155454"/>
                </a:lnTo>
                <a:lnTo>
                  <a:pt x="95095" y="158529"/>
                </a:lnTo>
                <a:lnTo>
                  <a:pt x="96689" y="161376"/>
                </a:lnTo>
                <a:lnTo>
                  <a:pt x="98625" y="164223"/>
                </a:lnTo>
                <a:lnTo>
                  <a:pt x="100675" y="166957"/>
                </a:lnTo>
                <a:lnTo>
                  <a:pt x="102839" y="169576"/>
                </a:lnTo>
                <a:lnTo>
                  <a:pt x="105230" y="172082"/>
                </a:lnTo>
                <a:lnTo>
                  <a:pt x="107850" y="174359"/>
                </a:lnTo>
                <a:lnTo>
                  <a:pt x="110469" y="176637"/>
                </a:lnTo>
                <a:lnTo>
                  <a:pt x="113316" y="178687"/>
                </a:lnTo>
                <a:lnTo>
                  <a:pt x="115025" y="179712"/>
                </a:lnTo>
                <a:lnTo>
                  <a:pt x="116847" y="180851"/>
                </a:lnTo>
                <a:lnTo>
                  <a:pt x="118669" y="181762"/>
                </a:lnTo>
                <a:lnTo>
                  <a:pt x="120491" y="182673"/>
                </a:lnTo>
                <a:lnTo>
                  <a:pt x="122427" y="183584"/>
                </a:lnTo>
                <a:lnTo>
                  <a:pt x="124363" y="184267"/>
                </a:lnTo>
                <a:lnTo>
                  <a:pt x="126299" y="184951"/>
                </a:lnTo>
                <a:lnTo>
                  <a:pt x="128349" y="185634"/>
                </a:lnTo>
                <a:lnTo>
                  <a:pt x="130399" y="186203"/>
                </a:lnTo>
                <a:lnTo>
                  <a:pt x="132449" y="186659"/>
                </a:lnTo>
                <a:lnTo>
                  <a:pt x="134613" y="187001"/>
                </a:lnTo>
                <a:lnTo>
                  <a:pt x="136777" y="187342"/>
                </a:lnTo>
                <a:lnTo>
                  <a:pt x="138941" y="187684"/>
                </a:lnTo>
                <a:lnTo>
                  <a:pt x="141218" y="187798"/>
                </a:lnTo>
                <a:lnTo>
                  <a:pt x="143496" y="187912"/>
                </a:lnTo>
                <a:lnTo>
                  <a:pt x="147596" y="187912"/>
                </a:lnTo>
                <a:lnTo>
                  <a:pt x="150443" y="187798"/>
                </a:lnTo>
                <a:lnTo>
                  <a:pt x="154201" y="187342"/>
                </a:lnTo>
                <a:lnTo>
                  <a:pt x="156365" y="187114"/>
                </a:lnTo>
                <a:lnTo>
                  <a:pt x="158529" y="186659"/>
                </a:lnTo>
                <a:lnTo>
                  <a:pt x="159554" y="186431"/>
                </a:lnTo>
                <a:lnTo>
                  <a:pt x="160465" y="185976"/>
                </a:lnTo>
                <a:lnTo>
                  <a:pt x="161262" y="185292"/>
                </a:lnTo>
                <a:lnTo>
                  <a:pt x="161946" y="184495"/>
                </a:lnTo>
                <a:lnTo>
                  <a:pt x="162515" y="183698"/>
                </a:lnTo>
                <a:lnTo>
                  <a:pt x="162743" y="182673"/>
                </a:lnTo>
                <a:lnTo>
                  <a:pt x="162857" y="181648"/>
                </a:lnTo>
                <a:lnTo>
                  <a:pt x="162857" y="180623"/>
                </a:lnTo>
                <a:lnTo>
                  <a:pt x="162515" y="179598"/>
                </a:lnTo>
                <a:lnTo>
                  <a:pt x="162060" y="178687"/>
                </a:lnTo>
                <a:lnTo>
                  <a:pt x="161376" y="177890"/>
                </a:lnTo>
                <a:lnTo>
                  <a:pt x="160693" y="177206"/>
                </a:lnTo>
                <a:lnTo>
                  <a:pt x="159782" y="176637"/>
                </a:lnTo>
                <a:lnTo>
                  <a:pt x="158757" y="176409"/>
                </a:lnTo>
                <a:lnTo>
                  <a:pt x="157846" y="176295"/>
                </a:lnTo>
                <a:lnTo>
                  <a:pt x="156707" y="176295"/>
                </a:lnTo>
                <a:lnTo>
                  <a:pt x="153632" y="176865"/>
                </a:lnTo>
                <a:lnTo>
                  <a:pt x="150671" y="177093"/>
                </a:lnTo>
                <a:lnTo>
                  <a:pt x="148052" y="177320"/>
                </a:lnTo>
                <a:lnTo>
                  <a:pt x="145888" y="177434"/>
                </a:lnTo>
                <a:lnTo>
                  <a:pt x="142016" y="177320"/>
                </a:lnTo>
                <a:lnTo>
                  <a:pt x="138371" y="176979"/>
                </a:lnTo>
                <a:lnTo>
                  <a:pt x="134727" y="176409"/>
                </a:lnTo>
                <a:lnTo>
                  <a:pt x="131424" y="175498"/>
                </a:lnTo>
                <a:lnTo>
                  <a:pt x="128122" y="174473"/>
                </a:lnTo>
                <a:lnTo>
                  <a:pt x="125047" y="173220"/>
                </a:lnTo>
                <a:lnTo>
                  <a:pt x="122086" y="171740"/>
                </a:lnTo>
                <a:lnTo>
                  <a:pt x="119238" y="169918"/>
                </a:lnTo>
                <a:lnTo>
                  <a:pt x="116847" y="168323"/>
                </a:lnTo>
                <a:lnTo>
                  <a:pt x="114683" y="166501"/>
                </a:lnTo>
                <a:lnTo>
                  <a:pt x="112633" y="164565"/>
                </a:lnTo>
                <a:lnTo>
                  <a:pt x="110697" y="162515"/>
                </a:lnTo>
                <a:lnTo>
                  <a:pt x="108875" y="160465"/>
                </a:lnTo>
                <a:lnTo>
                  <a:pt x="107167" y="158301"/>
                </a:lnTo>
                <a:lnTo>
                  <a:pt x="105686" y="156024"/>
                </a:lnTo>
                <a:lnTo>
                  <a:pt x="104319" y="153632"/>
                </a:lnTo>
                <a:lnTo>
                  <a:pt x="103067" y="151127"/>
                </a:lnTo>
                <a:lnTo>
                  <a:pt x="101928" y="148621"/>
                </a:lnTo>
                <a:lnTo>
                  <a:pt x="101017" y="146116"/>
                </a:lnTo>
                <a:lnTo>
                  <a:pt x="100333" y="143496"/>
                </a:lnTo>
                <a:lnTo>
                  <a:pt x="99650" y="140877"/>
                </a:lnTo>
                <a:lnTo>
                  <a:pt x="99308" y="138144"/>
                </a:lnTo>
                <a:lnTo>
                  <a:pt x="98967" y="135410"/>
                </a:lnTo>
                <a:lnTo>
                  <a:pt x="98853" y="132677"/>
                </a:lnTo>
                <a:lnTo>
                  <a:pt x="98853" y="131538"/>
                </a:lnTo>
                <a:lnTo>
                  <a:pt x="98511" y="130627"/>
                </a:lnTo>
                <a:lnTo>
                  <a:pt x="98056" y="129716"/>
                </a:lnTo>
                <a:lnTo>
                  <a:pt x="97372" y="128919"/>
                </a:lnTo>
                <a:lnTo>
                  <a:pt x="96575" y="128235"/>
                </a:lnTo>
                <a:lnTo>
                  <a:pt x="95778" y="127780"/>
                </a:lnTo>
                <a:lnTo>
                  <a:pt x="94753" y="127552"/>
                </a:lnTo>
                <a:lnTo>
                  <a:pt x="93614" y="127438"/>
                </a:lnTo>
                <a:close/>
                <a:moveTo>
                  <a:pt x="91223" y="76190"/>
                </a:moveTo>
                <a:lnTo>
                  <a:pt x="88262" y="76417"/>
                </a:lnTo>
                <a:lnTo>
                  <a:pt x="85300" y="76873"/>
                </a:lnTo>
                <a:lnTo>
                  <a:pt x="82339" y="77329"/>
                </a:lnTo>
                <a:lnTo>
                  <a:pt x="79492" y="77898"/>
                </a:lnTo>
                <a:lnTo>
                  <a:pt x="76645" y="78695"/>
                </a:lnTo>
                <a:lnTo>
                  <a:pt x="73912" y="79606"/>
                </a:lnTo>
                <a:lnTo>
                  <a:pt x="71293" y="80631"/>
                </a:lnTo>
                <a:lnTo>
                  <a:pt x="68559" y="81770"/>
                </a:lnTo>
                <a:lnTo>
                  <a:pt x="66054" y="83023"/>
                </a:lnTo>
                <a:lnTo>
                  <a:pt x="63548" y="84389"/>
                </a:lnTo>
                <a:lnTo>
                  <a:pt x="61157" y="85870"/>
                </a:lnTo>
                <a:lnTo>
                  <a:pt x="58879" y="87464"/>
                </a:lnTo>
                <a:lnTo>
                  <a:pt x="56601" y="89059"/>
                </a:lnTo>
                <a:lnTo>
                  <a:pt x="54437" y="90881"/>
                </a:lnTo>
                <a:lnTo>
                  <a:pt x="52387" y="92703"/>
                </a:lnTo>
                <a:lnTo>
                  <a:pt x="50451" y="94753"/>
                </a:lnTo>
                <a:lnTo>
                  <a:pt x="48515" y="96803"/>
                </a:lnTo>
                <a:lnTo>
                  <a:pt x="46807" y="98853"/>
                </a:lnTo>
                <a:lnTo>
                  <a:pt x="45099" y="101131"/>
                </a:lnTo>
                <a:lnTo>
                  <a:pt x="43618" y="103408"/>
                </a:lnTo>
                <a:lnTo>
                  <a:pt x="42138" y="105800"/>
                </a:lnTo>
                <a:lnTo>
                  <a:pt x="40885" y="108192"/>
                </a:lnTo>
                <a:lnTo>
                  <a:pt x="39632" y="110697"/>
                </a:lnTo>
                <a:lnTo>
                  <a:pt x="38607" y="113203"/>
                </a:lnTo>
                <a:lnTo>
                  <a:pt x="37696" y="115822"/>
                </a:lnTo>
                <a:lnTo>
                  <a:pt x="36899" y="118555"/>
                </a:lnTo>
                <a:lnTo>
                  <a:pt x="36216" y="121288"/>
                </a:lnTo>
                <a:lnTo>
                  <a:pt x="35646" y="124022"/>
                </a:lnTo>
                <a:lnTo>
                  <a:pt x="35305" y="126869"/>
                </a:lnTo>
                <a:lnTo>
                  <a:pt x="35077" y="129716"/>
                </a:lnTo>
                <a:lnTo>
                  <a:pt x="34963" y="132677"/>
                </a:lnTo>
                <a:lnTo>
                  <a:pt x="35077" y="135752"/>
                </a:lnTo>
                <a:lnTo>
                  <a:pt x="35191" y="138941"/>
                </a:lnTo>
                <a:lnTo>
                  <a:pt x="35418" y="142016"/>
                </a:lnTo>
                <a:lnTo>
                  <a:pt x="35646" y="145091"/>
                </a:lnTo>
                <a:lnTo>
                  <a:pt x="36102" y="148052"/>
                </a:lnTo>
                <a:lnTo>
                  <a:pt x="36557" y="151013"/>
                </a:lnTo>
                <a:lnTo>
                  <a:pt x="37127" y="153974"/>
                </a:lnTo>
                <a:lnTo>
                  <a:pt x="37810" y="156821"/>
                </a:lnTo>
                <a:lnTo>
                  <a:pt x="38493" y="159668"/>
                </a:lnTo>
                <a:lnTo>
                  <a:pt x="39291" y="162515"/>
                </a:lnTo>
                <a:lnTo>
                  <a:pt x="40202" y="165248"/>
                </a:lnTo>
                <a:lnTo>
                  <a:pt x="41227" y="167982"/>
                </a:lnTo>
                <a:lnTo>
                  <a:pt x="42252" y="170601"/>
                </a:lnTo>
                <a:lnTo>
                  <a:pt x="43504" y="173107"/>
                </a:lnTo>
                <a:lnTo>
                  <a:pt x="44643" y="175612"/>
                </a:lnTo>
                <a:lnTo>
                  <a:pt x="46010" y="178118"/>
                </a:lnTo>
                <a:lnTo>
                  <a:pt x="48515" y="182559"/>
                </a:lnTo>
                <a:lnTo>
                  <a:pt x="51021" y="186545"/>
                </a:lnTo>
                <a:lnTo>
                  <a:pt x="53299" y="190076"/>
                </a:lnTo>
                <a:lnTo>
                  <a:pt x="55690" y="193264"/>
                </a:lnTo>
                <a:lnTo>
                  <a:pt x="58196" y="196339"/>
                </a:lnTo>
                <a:lnTo>
                  <a:pt x="60929" y="199414"/>
                </a:lnTo>
                <a:lnTo>
                  <a:pt x="63776" y="202489"/>
                </a:lnTo>
                <a:lnTo>
                  <a:pt x="67079" y="205792"/>
                </a:lnTo>
                <a:lnTo>
                  <a:pt x="67876" y="206475"/>
                </a:lnTo>
                <a:lnTo>
                  <a:pt x="68787" y="206931"/>
                </a:lnTo>
                <a:lnTo>
                  <a:pt x="69698" y="207272"/>
                </a:lnTo>
                <a:lnTo>
                  <a:pt x="70723" y="207386"/>
                </a:lnTo>
                <a:lnTo>
                  <a:pt x="71748" y="207272"/>
                </a:lnTo>
                <a:lnTo>
                  <a:pt x="72773" y="206931"/>
                </a:lnTo>
                <a:lnTo>
                  <a:pt x="73684" y="206475"/>
                </a:lnTo>
                <a:lnTo>
                  <a:pt x="74595" y="205792"/>
                </a:lnTo>
                <a:lnTo>
                  <a:pt x="75279" y="204995"/>
                </a:lnTo>
                <a:lnTo>
                  <a:pt x="75734" y="203970"/>
                </a:lnTo>
                <a:lnTo>
                  <a:pt x="75962" y="203059"/>
                </a:lnTo>
                <a:lnTo>
                  <a:pt x="76076" y="202034"/>
                </a:lnTo>
                <a:lnTo>
                  <a:pt x="75962" y="201009"/>
                </a:lnTo>
                <a:lnTo>
                  <a:pt x="75734" y="200097"/>
                </a:lnTo>
                <a:lnTo>
                  <a:pt x="75279" y="199186"/>
                </a:lnTo>
                <a:lnTo>
                  <a:pt x="74595" y="198389"/>
                </a:lnTo>
                <a:lnTo>
                  <a:pt x="71748" y="195428"/>
                </a:lnTo>
                <a:lnTo>
                  <a:pt x="69129" y="192581"/>
                </a:lnTo>
                <a:lnTo>
                  <a:pt x="66737" y="189848"/>
                </a:lnTo>
                <a:lnTo>
                  <a:pt x="64345" y="187114"/>
                </a:lnTo>
                <a:lnTo>
                  <a:pt x="62182" y="184153"/>
                </a:lnTo>
                <a:lnTo>
                  <a:pt x="59904" y="180851"/>
                </a:lnTo>
                <a:lnTo>
                  <a:pt x="57626" y="177206"/>
                </a:lnTo>
                <a:lnTo>
                  <a:pt x="55235" y="172993"/>
                </a:lnTo>
                <a:lnTo>
                  <a:pt x="54096" y="170829"/>
                </a:lnTo>
                <a:lnTo>
                  <a:pt x="52957" y="168665"/>
                </a:lnTo>
                <a:lnTo>
                  <a:pt x="51932" y="166387"/>
                </a:lnTo>
                <a:lnTo>
                  <a:pt x="51021" y="163996"/>
                </a:lnTo>
                <a:lnTo>
                  <a:pt x="50110" y="161604"/>
                </a:lnTo>
                <a:lnTo>
                  <a:pt x="49313" y="159212"/>
                </a:lnTo>
                <a:lnTo>
                  <a:pt x="48629" y="156707"/>
                </a:lnTo>
                <a:lnTo>
                  <a:pt x="47946" y="154201"/>
                </a:lnTo>
                <a:lnTo>
                  <a:pt x="47376" y="151696"/>
                </a:lnTo>
                <a:lnTo>
                  <a:pt x="46921" y="149077"/>
                </a:lnTo>
                <a:lnTo>
                  <a:pt x="46465" y="146457"/>
                </a:lnTo>
                <a:lnTo>
                  <a:pt x="46124" y="143724"/>
                </a:lnTo>
                <a:lnTo>
                  <a:pt x="45782" y="140991"/>
                </a:lnTo>
                <a:lnTo>
                  <a:pt x="45668" y="138257"/>
                </a:lnTo>
                <a:lnTo>
                  <a:pt x="45554" y="135410"/>
                </a:lnTo>
                <a:lnTo>
                  <a:pt x="45440" y="132677"/>
                </a:lnTo>
                <a:lnTo>
                  <a:pt x="45554" y="130285"/>
                </a:lnTo>
                <a:lnTo>
                  <a:pt x="45668" y="127894"/>
                </a:lnTo>
                <a:lnTo>
                  <a:pt x="46010" y="125616"/>
                </a:lnTo>
                <a:lnTo>
                  <a:pt x="46465" y="123338"/>
                </a:lnTo>
                <a:lnTo>
                  <a:pt x="47035" y="121175"/>
                </a:lnTo>
                <a:lnTo>
                  <a:pt x="47718" y="119011"/>
                </a:lnTo>
                <a:lnTo>
                  <a:pt x="48401" y="116847"/>
                </a:lnTo>
                <a:lnTo>
                  <a:pt x="49313" y="114797"/>
                </a:lnTo>
                <a:lnTo>
                  <a:pt x="50338" y="112747"/>
                </a:lnTo>
                <a:lnTo>
                  <a:pt x="51362" y="110697"/>
                </a:lnTo>
                <a:lnTo>
                  <a:pt x="52501" y="108761"/>
                </a:lnTo>
                <a:lnTo>
                  <a:pt x="53868" y="106939"/>
                </a:lnTo>
                <a:lnTo>
                  <a:pt x="55235" y="105117"/>
                </a:lnTo>
                <a:lnTo>
                  <a:pt x="56601" y="103408"/>
                </a:lnTo>
                <a:lnTo>
                  <a:pt x="58196" y="101700"/>
                </a:lnTo>
                <a:lnTo>
                  <a:pt x="59790" y="100106"/>
                </a:lnTo>
                <a:lnTo>
                  <a:pt x="61498" y="98625"/>
                </a:lnTo>
                <a:lnTo>
                  <a:pt x="63207" y="97145"/>
                </a:lnTo>
                <a:lnTo>
                  <a:pt x="65143" y="95778"/>
                </a:lnTo>
                <a:lnTo>
                  <a:pt x="66965" y="94525"/>
                </a:lnTo>
                <a:lnTo>
                  <a:pt x="69015" y="93273"/>
                </a:lnTo>
                <a:lnTo>
                  <a:pt x="71065" y="92248"/>
                </a:lnTo>
                <a:lnTo>
                  <a:pt x="73115" y="91223"/>
                </a:lnTo>
                <a:lnTo>
                  <a:pt x="75279" y="90311"/>
                </a:lnTo>
                <a:lnTo>
                  <a:pt x="77556" y="89400"/>
                </a:lnTo>
                <a:lnTo>
                  <a:pt x="79834" y="88717"/>
                </a:lnTo>
                <a:lnTo>
                  <a:pt x="82112" y="88148"/>
                </a:lnTo>
                <a:lnTo>
                  <a:pt x="84503" y="87578"/>
                </a:lnTo>
                <a:lnTo>
                  <a:pt x="86895" y="87237"/>
                </a:lnTo>
                <a:lnTo>
                  <a:pt x="89286" y="86895"/>
                </a:lnTo>
                <a:lnTo>
                  <a:pt x="91792" y="86667"/>
                </a:lnTo>
                <a:lnTo>
                  <a:pt x="96803" y="86667"/>
                </a:lnTo>
                <a:lnTo>
                  <a:pt x="99308" y="86895"/>
                </a:lnTo>
                <a:lnTo>
                  <a:pt x="101700" y="87237"/>
                </a:lnTo>
                <a:lnTo>
                  <a:pt x="104092" y="87578"/>
                </a:lnTo>
                <a:lnTo>
                  <a:pt x="106483" y="88148"/>
                </a:lnTo>
                <a:lnTo>
                  <a:pt x="108761" y="88717"/>
                </a:lnTo>
                <a:lnTo>
                  <a:pt x="111039" y="89400"/>
                </a:lnTo>
                <a:lnTo>
                  <a:pt x="113316" y="90311"/>
                </a:lnTo>
                <a:lnTo>
                  <a:pt x="115480" y="91223"/>
                </a:lnTo>
                <a:lnTo>
                  <a:pt x="117530" y="92248"/>
                </a:lnTo>
                <a:lnTo>
                  <a:pt x="119580" y="93273"/>
                </a:lnTo>
                <a:lnTo>
                  <a:pt x="121630" y="94525"/>
                </a:lnTo>
                <a:lnTo>
                  <a:pt x="123452" y="95778"/>
                </a:lnTo>
                <a:lnTo>
                  <a:pt x="125388" y="97145"/>
                </a:lnTo>
                <a:lnTo>
                  <a:pt x="127097" y="98625"/>
                </a:lnTo>
                <a:lnTo>
                  <a:pt x="128805" y="100106"/>
                </a:lnTo>
                <a:lnTo>
                  <a:pt x="130399" y="101700"/>
                </a:lnTo>
                <a:lnTo>
                  <a:pt x="131994" y="103408"/>
                </a:lnTo>
                <a:lnTo>
                  <a:pt x="133360" y="105117"/>
                </a:lnTo>
                <a:lnTo>
                  <a:pt x="134727" y="106939"/>
                </a:lnTo>
                <a:lnTo>
                  <a:pt x="136094" y="108761"/>
                </a:lnTo>
                <a:lnTo>
                  <a:pt x="137232" y="110697"/>
                </a:lnTo>
                <a:lnTo>
                  <a:pt x="138257" y="112747"/>
                </a:lnTo>
                <a:lnTo>
                  <a:pt x="139282" y="114797"/>
                </a:lnTo>
                <a:lnTo>
                  <a:pt x="140193" y="116847"/>
                </a:lnTo>
                <a:lnTo>
                  <a:pt x="140877" y="119011"/>
                </a:lnTo>
                <a:lnTo>
                  <a:pt x="141560" y="121175"/>
                </a:lnTo>
                <a:lnTo>
                  <a:pt x="142129" y="123338"/>
                </a:lnTo>
                <a:lnTo>
                  <a:pt x="142585" y="125616"/>
                </a:lnTo>
                <a:lnTo>
                  <a:pt x="142927" y="127894"/>
                </a:lnTo>
                <a:lnTo>
                  <a:pt x="143041" y="130285"/>
                </a:lnTo>
                <a:lnTo>
                  <a:pt x="143154" y="132677"/>
                </a:lnTo>
                <a:lnTo>
                  <a:pt x="143268" y="133702"/>
                </a:lnTo>
                <a:lnTo>
                  <a:pt x="143496" y="134727"/>
                </a:lnTo>
                <a:lnTo>
                  <a:pt x="143952" y="135638"/>
                </a:lnTo>
                <a:lnTo>
                  <a:pt x="144635" y="136321"/>
                </a:lnTo>
                <a:lnTo>
                  <a:pt x="145432" y="137005"/>
                </a:lnTo>
                <a:lnTo>
                  <a:pt x="146343" y="137460"/>
                </a:lnTo>
                <a:lnTo>
                  <a:pt x="147254" y="137802"/>
                </a:lnTo>
                <a:lnTo>
                  <a:pt x="148393" y="137916"/>
                </a:lnTo>
                <a:lnTo>
                  <a:pt x="149418" y="137802"/>
                </a:lnTo>
                <a:lnTo>
                  <a:pt x="150443" y="137460"/>
                </a:lnTo>
                <a:lnTo>
                  <a:pt x="151354" y="137005"/>
                </a:lnTo>
                <a:lnTo>
                  <a:pt x="152038" y="136321"/>
                </a:lnTo>
                <a:lnTo>
                  <a:pt x="152721" y="135638"/>
                </a:lnTo>
                <a:lnTo>
                  <a:pt x="153176" y="134727"/>
                </a:lnTo>
                <a:lnTo>
                  <a:pt x="153518" y="133702"/>
                </a:lnTo>
                <a:lnTo>
                  <a:pt x="153632" y="132677"/>
                </a:lnTo>
                <a:lnTo>
                  <a:pt x="153518" y="129716"/>
                </a:lnTo>
                <a:lnTo>
                  <a:pt x="153290" y="126869"/>
                </a:lnTo>
                <a:lnTo>
                  <a:pt x="152949" y="124022"/>
                </a:lnTo>
                <a:lnTo>
                  <a:pt x="152379" y="121288"/>
                </a:lnTo>
                <a:lnTo>
                  <a:pt x="151696" y="118555"/>
                </a:lnTo>
                <a:lnTo>
                  <a:pt x="150899" y="115822"/>
                </a:lnTo>
                <a:lnTo>
                  <a:pt x="149988" y="113203"/>
                </a:lnTo>
                <a:lnTo>
                  <a:pt x="148963" y="110697"/>
                </a:lnTo>
                <a:lnTo>
                  <a:pt x="147710" y="108192"/>
                </a:lnTo>
                <a:lnTo>
                  <a:pt x="146457" y="105800"/>
                </a:lnTo>
                <a:lnTo>
                  <a:pt x="144977" y="103408"/>
                </a:lnTo>
                <a:lnTo>
                  <a:pt x="143496" y="101131"/>
                </a:lnTo>
                <a:lnTo>
                  <a:pt x="141788" y="98853"/>
                </a:lnTo>
                <a:lnTo>
                  <a:pt x="140080" y="96803"/>
                </a:lnTo>
                <a:lnTo>
                  <a:pt x="138143" y="94753"/>
                </a:lnTo>
                <a:lnTo>
                  <a:pt x="136207" y="92703"/>
                </a:lnTo>
                <a:lnTo>
                  <a:pt x="134157" y="90881"/>
                </a:lnTo>
                <a:lnTo>
                  <a:pt x="131994" y="89059"/>
                </a:lnTo>
                <a:lnTo>
                  <a:pt x="129716" y="87464"/>
                </a:lnTo>
                <a:lnTo>
                  <a:pt x="127438" y="85870"/>
                </a:lnTo>
                <a:lnTo>
                  <a:pt x="125047" y="84389"/>
                </a:lnTo>
                <a:lnTo>
                  <a:pt x="122541" y="83023"/>
                </a:lnTo>
                <a:lnTo>
                  <a:pt x="120036" y="81770"/>
                </a:lnTo>
                <a:lnTo>
                  <a:pt x="117302" y="80631"/>
                </a:lnTo>
                <a:lnTo>
                  <a:pt x="114683" y="79606"/>
                </a:lnTo>
                <a:lnTo>
                  <a:pt x="111950" y="78695"/>
                </a:lnTo>
                <a:lnTo>
                  <a:pt x="109103" y="77898"/>
                </a:lnTo>
                <a:lnTo>
                  <a:pt x="106255" y="77329"/>
                </a:lnTo>
                <a:lnTo>
                  <a:pt x="103294" y="76873"/>
                </a:lnTo>
                <a:lnTo>
                  <a:pt x="100333" y="76417"/>
                </a:lnTo>
                <a:lnTo>
                  <a:pt x="97372" y="76190"/>
                </a:lnTo>
                <a:close/>
                <a:moveTo>
                  <a:pt x="93842" y="50451"/>
                </a:moveTo>
                <a:lnTo>
                  <a:pt x="90767" y="50565"/>
                </a:lnTo>
                <a:lnTo>
                  <a:pt x="87578" y="50679"/>
                </a:lnTo>
                <a:lnTo>
                  <a:pt x="84503" y="51021"/>
                </a:lnTo>
                <a:lnTo>
                  <a:pt x="81314" y="51363"/>
                </a:lnTo>
                <a:lnTo>
                  <a:pt x="78240" y="51818"/>
                </a:lnTo>
                <a:lnTo>
                  <a:pt x="75279" y="52388"/>
                </a:lnTo>
                <a:lnTo>
                  <a:pt x="72204" y="53185"/>
                </a:lnTo>
                <a:lnTo>
                  <a:pt x="69243" y="53868"/>
                </a:lnTo>
                <a:lnTo>
                  <a:pt x="66282" y="54779"/>
                </a:lnTo>
                <a:lnTo>
                  <a:pt x="63434" y="55804"/>
                </a:lnTo>
                <a:lnTo>
                  <a:pt x="60587" y="56829"/>
                </a:lnTo>
                <a:lnTo>
                  <a:pt x="57740" y="58082"/>
                </a:lnTo>
                <a:lnTo>
                  <a:pt x="55007" y="59335"/>
                </a:lnTo>
                <a:lnTo>
                  <a:pt x="52274" y="60701"/>
                </a:lnTo>
                <a:lnTo>
                  <a:pt x="49654" y="62068"/>
                </a:lnTo>
                <a:lnTo>
                  <a:pt x="47035" y="63662"/>
                </a:lnTo>
                <a:lnTo>
                  <a:pt x="44529" y="65257"/>
                </a:lnTo>
                <a:lnTo>
                  <a:pt x="42024" y="66965"/>
                </a:lnTo>
                <a:lnTo>
                  <a:pt x="39632" y="68787"/>
                </a:lnTo>
                <a:lnTo>
                  <a:pt x="37241" y="70609"/>
                </a:lnTo>
                <a:lnTo>
                  <a:pt x="34963" y="72545"/>
                </a:lnTo>
                <a:lnTo>
                  <a:pt x="32799" y="74595"/>
                </a:lnTo>
                <a:lnTo>
                  <a:pt x="30635" y="76645"/>
                </a:lnTo>
                <a:lnTo>
                  <a:pt x="28585" y="78809"/>
                </a:lnTo>
                <a:lnTo>
                  <a:pt x="26649" y="81087"/>
                </a:lnTo>
                <a:lnTo>
                  <a:pt x="24713" y="83364"/>
                </a:lnTo>
                <a:lnTo>
                  <a:pt x="22891" y="85756"/>
                </a:lnTo>
                <a:lnTo>
                  <a:pt x="21183" y="88262"/>
                </a:lnTo>
                <a:lnTo>
                  <a:pt x="19588" y="90767"/>
                </a:lnTo>
                <a:lnTo>
                  <a:pt x="17994" y="93386"/>
                </a:lnTo>
                <a:lnTo>
                  <a:pt x="16513" y="96006"/>
                </a:lnTo>
                <a:lnTo>
                  <a:pt x="15147" y="98739"/>
                </a:lnTo>
                <a:lnTo>
                  <a:pt x="13552" y="102497"/>
                </a:lnTo>
                <a:lnTo>
                  <a:pt x="12072" y="106483"/>
                </a:lnTo>
                <a:lnTo>
                  <a:pt x="10819" y="110469"/>
                </a:lnTo>
                <a:lnTo>
                  <a:pt x="9908" y="114683"/>
                </a:lnTo>
                <a:lnTo>
                  <a:pt x="9111" y="119011"/>
                </a:lnTo>
                <a:lnTo>
                  <a:pt x="8541" y="123452"/>
                </a:lnTo>
                <a:lnTo>
                  <a:pt x="8200" y="128008"/>
                </a:lnTo>
                <a:lnTo>
                  <a:pt x="8086" y="132677"/>
                </a:lnTo>
                <a:lnTo>
                  <a:pt x="8200" y="137916"/>
                </a:lnTo>
                <a:lnTo>
                  <a:pt x="8541" y="143155"/>
                </a:lnTo>
                <a:lnTo>
                  <a:pt x="9111" y="148393"/>
                </a:lnTo>
                <a:lnTo>
                  <a:pt x="10022" y="153518"/>
                </a:lnTo>
                <a:lnTo>
                  <a:pt x="11047" y="158757"/>
                </a:lnTo>
                <a:lnTo>
                  <a:pt x="12300" y="163882"/>
                </a:lnTo>
                <a:lnTo>
                  <a:pt x="13894" y="169007"/>
                </a:lnTo>
                <a:lnTo>
                  <a:pt x="15716" y="174132"/>
                </a:lnTo>
                <a:lnTo>
                  <a:pt x="16172" y="175043"/>
                </a:lnTo>
                <a:lnTo>
                  <a:pt x="16741" y="175840"/>
                </a:lnTo>
                <a:lnTo>
                  <a:pt x="17538" y="176523"/>
                </a:lnTo>
                <a:lnTo>
                  <a:pt x="18450" y="176979"/>
                </a:lnTo>
                <a:lnTo>
                  <a:pt x="19361" y="177320"/>
                </a:lnTo>
                <a:lnTo>
                  <a:pt x="20386" y="177548"/>
                </a:lnTo>
                <a:lnTo>
                  <a:pt x="21411" y="177434"/>
                </a:lnTo>
                <a:lnTo>
                  <a:pt x="22436" y="177206"/>
                </a:lnTo>
                <a:lnTo>
                  <a:pt x="23347" y="176751"/>
                </a:lnTo>
                <a:lnTo>
                  <a:pt x="24144" y="176068"/>
                </a:lnTo>
                <a:lnTo>
                  <a:pt x="24827" y="175384"/>
                </a:lnTo>
                <a:lnTo>
                  <a:pt x="25397" y="174473"/>
                </a:lnTo>
                <a:lnTo>
                  <a:pt x="25624" y="173562"/>
                </a:lnTo>
                <a:lnTo>
                  <a:pt x="25852" y="172537"/>
                </a:lnTo>
                <a:lnTo>
                  <a:pt x="25738" y="171512"/>
                </a:lnTo>
                <a:lnTo>
                  <a:pt x="25510" y="170487"/>
                </a:lnTo>
                <a:lnTo>
                  <a:pt x="24372" y="167412"/>
                </a:lnTo>
                <a:lnTo>
                  <a:pt x="23347" y="164337"/>
                </a:lnTo>
                <a:lnTo>
                  <a:pt x="22436" y="161490"/>
                </a:lnTo>
                <a:lnTo>
                  <a:pt x="21752" y="158643"/>
                </a:lnTo>
                <a:lnTo>
                  <a:pt x="21069" y="155910"/>
                </a:lnTo>
                <a:lnTo>
                  <a:pt x="20499" y="153290"/>
                </a:lnTo>
                <a:lnTo>
                  <a:pt x="19588" y="148279"/>
                </a:lnTo>
                <a:lnTo>
                  <a:pt x="19019" y="143838"/>
                </a:lnTo>
                <a:lnTo>
                  <a:pt x="18677" y="139624"/>
                </a:lnTo>
                <a:lnTo>
                  <a:pt x="18450" y="135980"/>
                </a:lnTo>
                <a:lnTo>
                  <a:pt x="18450" y="132677"/>
                </a:lnTo>
                <a:lnTo>
                  <a:pt x="18563" y="128577"/>
                </a:lnTo>
                <a:lnTo>
                  <a:pt x="18791" y="124705"/>
                </a:lnTo>
                <a:lnTo>
                  <a:pt x="19361" y="120833"/>
                </a:lnTo>
                <a:lnTo>
                  <a:pt x="20044" y="117075"/>
                </a:lnTo>
                <a:lnTo>
                  <a:pt x="20841" y="113430"/>
                </a:lnTo>
                <a:lnTo>
                  <a:pt x="21980" y="109900"/>
                </a:lnTo>
                <a:lnTo>
                  <a:pt x="23233" y="106597"/>
                </a:lnTo>
                <a:lnTo>
                  <a:pt x="24599" y="103294"/>
                </a:lnTo>
                <a:lnTo>
                  <a:pt x="25852" y="100903"/>
                </a:lnTo>
                <a:lnTo>
                  <a:pt x="27105" y="98625"/>
                </a:lnTo>
                <a:lnTo>
                  <a:pt x="28471" y="96347"/>
                </a:lnTo>
                <a:lnTo>
                  <a:pt x="29952" y="94070"/>
                </a:lnTo>
                <a:lnTo>
                  <a:pt x="31432" y="92020"/>
                </a:lnTo>
                <a:lnTo>
                  <a:pt x="33027" y="89856"/>
                </a:lnTo>
                <a:lnTo>
                  <a:pt x="34735" y="87806"/>
                </a:lnTo>
                <a:lnTo>
                  <a:pt x="36443" y="85870"/>
                </a:lnTo>
                <a:lnTo>
                  <a:pt x="38266" y="83934"/>
                </a:lnTo>
                <a:lnTo>
                  <a:pt x="40088" y="82112"/>
                </a:lnTo>
                <a:lnTo>
                  <a:pt x="42024" y="80403"/>
                </a:lnTo>
                <a:lnTo>
                  <a:pt x="44074" y="78695"/>
                </a:lnTo>
                <a:lnTo>
                  <a:pt x="46124" y="76987"/>
                </a:lnTo>
                <a:lnTo>
                  <a:pt x="48288" y="75506"/>
                </a:lnTo>
                <a:lnTo>
                  <a:pt x="50451" y="74026"/>
                </a:lnTo>
                <a:lnTo>
                  <a:pt x="52729" y="72545"/>
                </a:lnTo>
                <a:lnTo>
                  <a:pt x="55007" y="71179"/>
                </a:lnTo>
                <a:lnTo>
                  <a:pt x="57285" y="69926"/>
                </a:lnTo>
                <a:lnTo>
                  <a:pt x="59676" y="68787"/>
                </a:lnTo>
                <a:lnTo>
                  <a:pt x="62068" y="67648"/>
                </a:lnTo>
                <a:lnTo>
                  <a:pt x="64573" y="66623"/>
                </a:lnTo>
                <a:lnTo>
                  <a:pt x="67079" y="65712"/>
                </a:lnTo>
                <a:lnTo>
                  <a:pt x="69698" y="64801"/>
                </a:lnTo>
                <a:lnTo>
                  <a:pt x="72204" y="64118"/>
                </a:lnTo>
                <a:lnTo>
                  <a:pt x="74823" y="63434"/>
                </a:lnTo>
                <a:lnTo>
                  <a:pt x="77442" y="62751"/>
                </a:lnTo>
                <a:lnTo>
                  <a:pt x="80176" y="62296"/>
                </a:lnTo>
                <a:lnTo>
                  <a:pt x="82909" y="61840"/>
                </a:lnTo>
                <a:lnTo>
                  <a:pt x="85642" y="61498"/>
                </a:lnTo>
                <a:lnTo>
                  <a:pt x="88375" y="61271"/>
                </a:lnTo>
                <a:lnTo>
                  <a:pt x="91109" y="61157"/>
                </a:lnTo>
                <a:lnTo>
                  <a:pt x="93842" y="61043"/>
                </a:lnTo>
                <a:lnTo>
                  <a:pt x="97828" y="61157"/>
                </a:lnTo>
                <a:lnTo>
                  <a:pt x="101586" y="61498"/>
                </a:lnTo>
                <a:lnTo>
                  <a:pt x="105458" y="61954"/>
                </a:lnTo>
                <a:lnTo>
                  <a:pt x="109216" y="62523"/>
                </a:lnTo>
                <a:lnTo>
                  <a:pt x="112861" y="63321"/>
                </a:lnTo>
                <a:lnTo>
                  <a:pt x="116505" y="64346"/>
                </a:lnTo>
                <a:lnTo>
                  <a:pt x="120036" y="65484"/>
                </a:lnTo>
                <a:lnTo>
                  <a:pt x="123452" y="66737"/>
                </a:lnTo>
                <a:lnTo>
                  <a:pt x="126755" y="68104"/>
                </a:lnTo>
                <a:lnTo>
                  <a:pt x="130058" y="69698"/>
                </a:lnTo>
                <a:lnTo>
                  <a:pt x="133246" y="71406"/>
                </a:lnTo>
                <a:lnTo>
                  <a:pt x="136321" y="73343"/>
                </a:lnTo>
                <a:lnTo>
                  <a:pt x="139282" y="75279"/>
                </a:lnTo>
                <a:lnTo>
                  <a:pt x="142129" y="77442"/>
                </a:lnTo>
                <a:lnTo>
                  <a:pt x="144977" y="79720"/>
                </a:lnTo>
                <a:lnTo>
                  <a:pt x="147596" y="81998"/>
                </a:lnTo>
                <a:lnTo>
                  <a:pt x="150101" y="84503"/>
                </a:lnTo>
                <a:lnTo>
                  <a:pt x="152493" y="87123"/>
                </a:lnTo>
                <a:lnTo>
                  <a:pt x="154771" y="89856"/>
                </a:lnTo>
                <a:lnTo>
                  <a:pt x="156821" y="92589"/>
                </a:lnTo>
                <a:lnTo>
                  <a:pt x="158871" y="95550"/>
                </a:lnTo>
                <a:lnTo>
                  <a:pt x="160693" y="98511"/>
                </a:lnTo>
                <a:lnTo>
                  <a:pt x="162287" y="101586"/>
                </a:lnTo>
                <a:lnTo>
                  <a:pt x="163882" y="104775"/>
                </a:lnTo>
                <a:lnTo>
                  <a:pt x="165248" y="108078"/>
                </a:lnTo>
                <a:lnTo>
                  <a:pt x="166387" y="111380"/>
                </a:lnTo>
                <a:lnTo>
                  <a:pt x="167412" y="114797"/>
                </a:lnTo>
                <a:lnTo>
                  <a:pt x="168323" y="118214"/>
                </a:lnTo>
                <a:lnTo>
                  <a:pt x="169007" y="121744"/>
                </a:lnTo>
                <a:lnTo>
                  <a:pt x="169462" y="125388"/>
                </a:lnTo>
                <a:lnTo>
                  <a:pt x="169690" y="128919"/>
                </a:lnTo>
                <a:lnTo>
                  <a:pt x="169804" y="132677"/>
                </a:lnTo>
                <a:lnTo>
                  <a:pt x="169690" y="134727"/>
                </a:lnTo>
                <a:lnTo>
                  <a:pt x="169348" y="136777"/>
                </a:lnTo>
                <a:lnTo>
                  <a:pt x="168893" y="138713"/>
                </a:lnTo>
                <a:lnTo>
                  <a:pt x="168095" y="140535"/>
                </a:lnTo>
                <a:lnTo>
                  <a:pt x="167184" y="142357"/>
                </a:lnTo>
                <a:lnTo>
                  <a:pt x="166159" y="143952"/>
                </a:lnTo>
                <a:lnTo>
                  <a:pt x="164907" y="145546"/>
                </a:lnTo>
                <a:lnTo>
                  <a:pt x="163426" y="147027"/>
                </a:lnTo>
                <a:lnTo>
                  <a:pt x="161946" y="148279"/>
                </a:lnTo>
                <a:lnTo>
                  <a:pt x="160237" y="149532"/>
                </a:lnTo>
                <a:lnTo>
                  <a:pt x="158415" y="150557"/>
                </a:lnTo>
                <a:lnTo>
                  <a:pt x="156479" y="151354"/>
                </a:lnTo>
                <a:lnTo>
                  <a:pt x="154543" y="152038"/>
                </a:lnTo>
                <a:lnTo>
                  <a:pt x="152493" y="152607"/>
                </a:lnTo>
                <a:lnTo>
                  <a:pt x="150329" y="152835"/>
                </a:lnTo>
                <a:lnTo>
                  <a:pt x="148052" y="152949"/>
                </a:lnTo>
                <a:lnTo>
                  <a:pt x="145774" y="152835"/>
                </a:lnTo>
                <a:lnTo>
                  <a:pt x="143610" y="152607"/>
                </a:lnTo>
                <a:lnTo>
                  <a:pt x="141560" y="152038"/>
                </a:lnTo>
                <a:lnTo>
                  <a:pt x="139510" y="151354"/>
                </a:lnTo>
                <a:lnTo>
                  <a:pt x="137688" y="150557"/>
                </a:lnTo>
                <a:lnTo>
                  <a:pt x="135866" y="149532"/>
                </a:lnTo>
                <a:lnTo>
                  <a:pt x="134157" y="148279"/>
                </a:lnTo>
                <a:lnTo>
                  <a:pt x="132677" y="147027"/>
                </a:lnTo>
                <a:lnTo>
                  <a:pt x="131196" y="145546"/>
                </a:lnTo>
                <a:lnTo>
                  <a:pt x="129944" y="143952"/>
                </a:lnTo>
                <a:lnTo>
                  <a:pt x="128919" y="142357"/>
                </a:lnTo>
                <a:lnTo>
                  <a:pt x="128008" y="140535"/>
                </a:lnTo>
                <a:lnTo>
                  <a:pt x="127210" y="138713"/>
                </a:lnTo>
                <a:lnTo>
                  <a:pt x="126641" y="136777"/>
                </a:lnTo>
                <a:lnTo>
                  <a:pt x="126413" y="134727"/>
                </a:lnTo>
                <a:lnTo>
                  <a:pt x="126299" y="132677"/>
                </a:lnTo>
                <a:lnTo>
                  <a:pt x="126185" y="131083"/>
                </a:lnTo>
                <a:lnTo>
                  <a:pt x="126072" y="129488"/>
                </a:lnTo>
                <a:lnTo>
                  <a:pt x="125844" y="128008"/>
                </a:lnTo>
                <a:lnTo>
                  <a:pt x="125616" y="126413"/>
                </a:lnTo>
                <a:lnTo>
                  <a:pt x="125274" y="124933"/>
                </a:lnTo>
                <a:lnTo>
                  <a:pt x="124819" y="123452"/>
                </a:lnTo>
                <a:lnTo>
                  <a:pt x="124249" y="122086"/>
                </a:lnTo>
                <a:lnTo>
                  <a:pt x="123680" y="120719"/>
                </a:lnTo>
                <a:lnTo>
                  <a:pt x="123111" y="119352"/>
                </a:lnTo>
                <a:lnTo>
                  <a:pt x="122313" y="117986"/>
                </a:lnTo>
                <a:lnTo>
                  <a:pt x="121630" y="116733"/>
                </a:lnTo>
                <a:lnTo>
                  <a:pt x="120719" y="115480"/>
                </a:lnTo>
                <a:lnTo>
                  <a:pt x="119808" y="114228"/>
                </a:lnTo>
                <a:lnTo>
                  <a:pt x="118897" y="113089"/>
                </a:lnTo>
                <a:lnTo>
                  <a:pt x="117872" y="111950"/>
                </a:lnTo>
                <a:lnTo>
                  <a:pt x="116847" y="110925"/>
                </a:lnTo>
                <a:lnTo>
                  <a:pt x="115708" y="109900"/>
                </a:lnTo>
                <a:lnTo>
                  <a:pt x="114455" y="108875"/>
                </a:lnTo>
                <a:lnTo>
                  <a:pt x="113316" y="107964"/>
                </a:lnTo>
                <a:lnTo>
                  <a:pt x="112064" y="107167"/>
                </a:lnTo>
                <a:lnTo>
                  <a:pt x="110697" y="106256"/>
                </a:lnTo>
                <a:lnTo>
                  <a:pt x="109330" y="105572"/>
                </a:lnTo>
                <a:lnTo>
                  <a:pt x="107964" y="104889"/>
                </a:lnTo>
                <a:lnTo>
                  <a:pt x="106483" y="104319"/>
                </a:lnTo>
                <a:lnTo>
                  <a:pt x="105117" y="103750"/>
                </a:lnTo>
                <a:lnTo>
                  <a:pt x="103522" y="103181"/>
                </a:lnTo>
                <a:lnTo>
                  <a:pt x="102042" y="102839"/>
                </a:lnTo>
                <a:lnTo>
                  <a:pt x="100447" y="102497"/>
                </a:lnTo>
                <a:lnTo>
                  <a:pt x="98853" y="102156"/>
                </a:lnTo>
                <a:lnTo>
                  <a:pt x="97258" y="102042"/>
                </a:lnTo>
                <a:lnTo>
                  <a:pt x="95664" y="101928"/>
                </a:lnTo>
                <a:lnTo>
                  <a:pt x="93956" y="101814"/>
                </a:lnTo>
                <a:lnTo>
                  <a:pt x="92361" y="101928"/>
                </a:lnTo>
                <a:lnTo>
                  <a:pt x="90653" y="102042"/>
                </a:lnTo>
                <a:lnTo>
                  <a:pt x="89059" y="102156"/>
                </a:lnTo>
                <a:lnTo>
                  <a:pt x="87464" y="102497"/>
                </a:lnTo>
                <a:lnTo>
                  <a:pt x="85870" y="102839"/>
                </a:lnTo>
                <a:lnTo>
                  <a:pt x="84389" y="103181"/>
                </a:lnTo>
                <a:lnTo>
                  <a:pt x="82909" y="103750"/>
                </a:lnTo>
                <a:lnTo>
                  <a:pt x="81428" y="104319"/>
                </a:lnTo>
                <a:lnTo>
                  <a:pt x="79948" y="104889"/>
                </a:lnTo>
                <a:lnTo>
                  <a:pt x="78581" y="105572"/>
                </a:lnTo>
                <a:lnTo>
                  <a:pt x="77215" y="106256"/>
                </a:lnTo>
                <a:lnTo>
                  <a:pt x="75962" y="107167"/>
                </a:lnTo>
                <a:lnTo>
                  <a:pt x="74709" y="107964"/>
                </a:lnTo>
                <a:lnTo>
                  <a:pt x="73456" y="108875"/>
                </a:lnTo>
                <a:lnTo>
                  <a:pt x="72317" y="109900"/>
                </a:lnTo>
                <a:lnTo>
                  <a:pt x="71179" y="110925"/>
                </a:lnTo>
                <a:lnTo>
                  <a:pt x="70154" y="111950"/>
                </a:lnTo>
                <a:lnTo>
                  <a:pt x="69129" y="113089"/>
                </a:lnTo>
                <a:lnTo>
                  <a:pt x="68104" y="114228"/>
                </a:lnTo>
                <a:lnTo>
                  <a:pt x="67193" y="115480"/>
                </a:lnTo>
                <a:lnTo>
                  <a:pt x="66395" y="116733"/>
                </a:lnTo>
                <a:lnTo>
                  <a:pt x="65598" y="117986"/>
                </a:lnTo>
                <a:lnTo>
                  <a:pt x="64915" y="119352"/>
                </a:lnTo>
                <a:lnTo>
                  <a:pt x="64232" y="120719"/>
                </a:lnTo>
                <a:lnTo>
                  <a:pt x="63662" y="122086"/>
                </a:lnTo>
                <a:lnTo>
                  <a:pt x="63207" y="123452"/>
                </a:lnTo>
                <a:lnTo>
                  <a:pt x="62751" y="124933"/>
                </a:lnTo>
                <a:lnTo>
                  <a:pt x="62409" y="126413"/>
                </a:lnTo>
                <a:lnTo>
                  <a:pt x="62068" y="128008"/>
                </a:lnTo>
                <a:lnTo>
                  <a:pt x="61840" y="129488"/>
                </a:lnTo>
                <a:lnTo>
                  <a:pt x="61726" y="131083"/>
                </a:lnTo>
                <a:lnTo>
                  <a:pt x="61726" y="132677"/>
                </a:lnTo>
                <a:lnTo>
                  <a:pt x="61840" y="136549"/>
                </a:lnTo>
                <a:lnTo>
                  <a:pt x="62068" y="140307"/>
                </a:lnTo>
                <a:lnTo>
                  <a:pt x="62523" y="144180"/>
                </a:lnTo>
                <a:lnTo>
                  <a:pt x="63207" y="147938"/>
                </a:lnTo>
                <a:lnTo>
                  <a:pt x="64004" y="151582"/>
                </a:lnTo>
                <a:lnTo>
                  <a:pt x="65029" y="155226"/>
                </a:lnTo>
                <a:lnTo>
                  <a:pt x="66168" y="158757"/>
                </a:lnTo>
                <a:lnTo>
                  <a:pt x="67534" y="162287"/>
                </a:lnTo>
                <a:lnTo>
                  <a:pt x="69129" y="165704"/>
                </a:lnTo>
                <a:lnTo>
                  <a:pt x="70837" y="169121"/>
                </a:lnTo>
                <a:lnTo>
                  <a:pt x="72659" y="172423"/>
                </a:lnTo>
                <a:lnTo>
                  <a:pt x="74709" y="175612"/>
                </a:lnTo>
                <a:lnTo>
                  <a:pt x="76873" y="178687"/>
                </a:lnTo>
                <a:lnTo>
                  <a:pt x="79265" y="181648"/>
                </a:lnTo>
                <a:lnTo>
                  <a:pt x="81770" y="184495"/>
                </a:lnTo>
                <a:lnTo>
                  <a:pt x="84503" y="187342"/>
                </a:lnTo>
                <a:lnTo>
                  <a:pt x="86553" y="189392"/>
                </a:lnTo>
                <a:lnTo>
                  <a:pt x="88717" y="191328"/>
                </a:lnTo>
                <a:lnTo>
                  <a:pt x="90881" y="193150"/>
                </a:lnTo>
                <a:lnTo>
                  <a:pt x="93045" y="194859"/>
                </a:lnTo>
                <a:lnTo>
                  <a:pt x="95209" y="196453"/>
                </a:lnTo>
                <a:lnTo>
                  <a:pt x="97372" y="198048"/>
                </a:lnTo>
                <a:lnTo>
                  <a:pt x="99650" y="199414"/>
                </a:lnTo>
                <a:lnTo>
                  <a:pt x="101928" y="200781"/>
                </a:lnTo>
                <a:lnTo>
                  <a:pt x="104319" y="202147"/>
                </a:lnTo>
                <a:lnTo>
                  <a:pt x="106825" y="203286"/>
                </a:lnTo>
                <a:lnTo>
                  <a:pt x="109330" y="204425"/>
                </a:lnTo>
                <a:lnTo>
                  <a:pt x="111950" y="205564"/>
                </a:lnTo>
                <a:lnTo>
                  <a:pt x="114569" y="206589"/>
                </a:lnTo>
                <a:lnTo>
                  <a:pt x="117416" y="207500"/>
                </a:lnTo>
                <a:lnTo>
                  <a:pt x="120377" y="208411"/>
                </a:lnTo>
                <a:lnTo>
                  <a:pt x="123452" y="209322"/>
                </a:lnTo>
                <a:lnTo>
                  <a:pt x="124136" y="209436"/>
                </a:lnTo>
                <a:lnTo>
                  <a:pt x="124819" y="209550"/>
                </a:lnTo>
                <a:lnTo>
                  <a:pt x="125616" y="209436"/>
                </a:lnTo>
                <a:lnTo>
                  <a:pt x="126413" y="209322"/>
                </a:lnTo>
                <a:lnTo>
                  <a:pt x="127210" y="208981"/>
                </a:lnTo>
                <a:lnTo>
                  <a:pt x="127894" y="208411"/>
                </a:lnTo>
                <a:lnTo>
                  <a:pt x="128463" y="207842"/>
                </a:lnTo>
                <a:lnTo>
                  <a:pt x="129033" y="207158"/>
                </a:lnTo>
                <a:lnTo>
                  <a:pt x="129488" y="206475"/>
                </a:lnTo>
                <a:lnTo>
                  <a:pt x="129716" y="205564"/>
                </a:lnTo>
                <a:lnTo>
                  <a:pt x="129830" y="204539"/>
                </a:lnTo>
                <a:lnTo>
                  <a:pt x="129830" y="203514"/>
                </a:lnTo>
                <a:lnTo>
                  <a:pt x="129602" y="202489"/>
                </a:lnTo>
                <a:lnTo>
                  <a:pt x="129260" y="201578"/>
                </a:lnTo>
                <a:lnTo>
                  <a:pt x="128691" y="200781"/>
                </a:lnTo>
                <a:lnTo>
                  <a:pt x="127894" y="200097"/>
                </a:lnTo>
                <a:lnTo>
                  <a:pt x="127097" y="199528"/>
                </a:lnTo>
                <a:lnTo>
                  <a:pt x="126072" y="199186"/>
                </a:lnTo>
                <a:lnTo>
                  <a:pt x="123338" y="198389"/>
                </a:lnTo>
                <a:lnTo>
                  <a:pt x="120719" y="197592"/>
                </a:lnTo>
                <a:lnTo>
                  <a:pt x="118213" y="196681"/>
                </a:lnTo>
                <a:lnTo>
                  <a:pt x="115822" y="195770"/>
                </a:lnTo>
                <a:lnTo>
                  <a:pt x="113544" y="194859"/>
                </a:lnTo>
                <a:lnTo>
                  <a:pt x="111380" y="193834"/>
                </a:lnTo>
                <a:lnTo>
                  <a:pt x="109216" y="192809"/>
                </a:lnTo>
                <a:lnTo>
                  <a:pt x="107053" y="191670"/>
                </a:lnTo>
                <a:lnTo>
                  <a:pt x="105117" y="190417"/>
                </a:lnTo>
                <a:lnTo>
                  <a:pt x="103067" y="189164"/>
                </a:lnTo>
                <a:lnTo>
                  <a:pt x="101131" y="187798"/>
                </a:lnTo>
                <a:lnTo>
                  <a:pt x="99308" y="186431"/>
                </a:lnTo>
                <a:lnTo>
                  <a:pt x="97372" y="184837"/>
                </a:lnTo>
                <a:lnTo>
                  <a:pt x="95550" y="183242"/>
                </a:lnTo>
                <a:lnTo>
                  <a:pt x="93614" y="181534"/>
                </a:lnTo>
                <a:lnTo>
                  <a:pt x="91792" y="179826"/>
                </a:lnTo>
                <a:lnTo>
                  <a:pt x="89514" y="177434"/>
                </a:lnTo>
                <a:lnTo>
                  <a:pt x="87350" y="174929"/>
                </a:lnTo>
                <a:lnTo>
                  <a:pt x="85300" y="172309"/>
                </a:lnTo>
                <a:lnTo>
                  <a:pt x="83364" y="169576"/>
                </a:lnTo>
                <a:lnTo>
                  <a:pt x="81656" y="166843"/>
                </a:lnTo>
                <a:lnTo>
                  <a:pt x="80062" y="163996"/>
                </a:lnTo>
                <a:lnTo>
                  <a:pt x="78581" y="161149"/>
                </a:lnTo>
                <a:lnTo>
                  <a:pt x="77215" y="158187"/>
                </a:lnTo>
                <a:lnTo>
                  <a:pt x="76076" y="155113"/>
                </a:lnTo>
                <a:lnTo>
                  <a:pt x="75051" y="152038"/>
                </a:lnTo>
                <a:lnTo>
                  <a:pt x="74140" y="148963"/>
                </a:lnTo>
                <a:lnTo>
                  <a:pt x="73456" y="145660"/>
                </a:lnTo>
                <a:lnTo>
                  <a:pt x="72887" y="142471"/>
                </a:lnTo>
                <a:lnTo>
                  <a:pt x="72545" y="139169"/>
                </a:lnTo>
                <a:lnTo>
                  <a:pt x="72317" y="135866"/>
                </a:lnTo>
                <a:lnTo>
                  <a:pt x="72204" y="132563"/>
                </a:lnTo>
                <a:lnTo>
                  <a:pt x="72317" y="130513"/>
                </a:lnTo>
                <a:lnTo>
                  <a:pt x="72659" y="128463"/>
                </a:lnTo>
                <a:lnTo>
                  <a:pt x="73115" y="126527"/>
                </a:lnTo>
                <a:lnTo>
                  <a:pt x="73912" y="124591"/>
                </a:lnTo>
                <a:lnTo>
                  <a:pt x="74823" y="122883"/>
                </a:lnTo>
                <a:lnTo>
                  <a:pt x="75962" y="121175"/>
                </a:lnTo>
                <a:lnTo>
                  <a:pt x="77215" y="119580"/>
                </a:lnTo>
                <a:lnTo>
                  <a:pt x="78581" y="118214"/>
                </a:lnTo>
                <a:lnTo>
                  <a:pt x="80062" y="116847"/>
                </a:lnTo>
                <a:lnTo>
                  <a:pt x="81770" y="115708"/>
                </a:lnTo>
                <a:lnTo>
                  <a:pt x="83592" y="114683"/>
                </a:lnTo>
                <a:lnTo>
                  <a:pt x="85528" y="113772"/>
                </a:lnTo>
                <a:lnTo>
                  <a:pt x="87464" y="113089"/>
                </a:lnTo>
                <a:lnTo>
                  <a:pt x="89628" y="112633"/>
                </a:lnTo>
                <a:lnTo>
                  <a:pt x="91792" y="112291"/>
                </a:lnTo>
                <a:lnTo>
                  <a:pt x="93956" y="112178"/>
                </a:lnTo>
                <a:lnTo>
                  <a:pt x="96234" y="112291"/>
                </a:lnTo>
                <a:lnTo>
                  <a:pt x="98397" y="112633"/>
                </a:lnTo>
                <a:lnTo>
                  <a:pt x="100447" y="113089"/>
                </a:lnTo>
                <a:lnTo>
                  <a:pt x="102497" y="113772"/>
                </a:lnTo>
                <a:lnTo>
                  <a:pt x="104433" y="114683"/>
                </a:lnTo>
                <a:lnTo>
                  <a:pt x="106142" y="115708"/>
                </a:lnTo>
                <a:lnTo>
                  <a:pt x="107850" y="116847"/>
                </a:lnTo>
                <a:lnTo>
                  <a:pt x="109444" y="118214"/>
                </a:lnTo>
                <a:lnTo>
                  <a:pt x="110811" y="119580"/>
                </a:lnTo>
                <a:lnTo>
                  <a:pt x="112064" y="121175"/>
                </a:lnTo>
                <a:lnTo>
                  <a:pt x="113202" y="122883"/>
                </a:lnTo>
                <a:lnTo>
                  <a:pt x="114114" y="124591"/>
                </a:lnTo>
                <a:lnTo>
                  <a:pt x="114797" y="126527"/>
                </a:lnTo>
                <a:lnTo>
                  <a:pt x="115366" y="128463"/>
                </a:lnTo>
                <a:lnTo>
                  <a:pt x="115708" y="130513"/>
                </a:lnTo>
                <a:lnTo>
                  <a:pt x="115822" y="132563"/>
                </a:lnTo>
                <a:lnTo>
                  <a:pt x="115822" y="134158"/>
                </a:lnTo>
                <a:lnTo>
                  <a:pt x="115936" y="135638"/>
                </a:lnTo>
                <a:lnTo>
                  <a:pt x="116164" y="137232"/>
                </a:lnTo>
                <a:lnTo>
                  <a:pt x="116391" y="138713"/>
                </a:lnTo>
                <a:lnTo>
                  <a:pt x="116847" y="140194"/>
                </a:lnTo>
                <a:lnTo>
                  <a:pt x="117188" y="141674"/>
                </a:lnTo>
                <a:lnTo>
                  <a:pt x="117758" y="143155"/>
                </a:lnTo>
                <a:lnTo>
                  <a:pt x="118327" y="144521"/>
                </a:lnTo>
                <a:lnTo>
                  <a:pt x="119011" y="145888"/>
                </a:lnTo>
                <a:lnTo>
                  <a:pt x="119694" y="147254"/>
                </a:lnTo>
                <a:lnTo>
                  <a:pt x="120491" y="148507"/>
                </a:lnTo>
                <a:lnTo>
                  <a:pt x="121288" y="149760"/>
                </a:lnTo>
                <a:lnTo>
                  <a:pt x="122199" y="150899"/>
                </a:lnTo>
                <a:lnTo>
                  <a:pt x="123111" y="152152"/>
                </a:lnTo>
                <a:lnTo>
                  <a:pt x="124136" y="153290"/>
                </a:lnTo>
                <a:lnTo>
                  <a:pt x="125274" y="154315"/>
                </a:lnTo>
                <a:lnTo>
                  <a:pt x="126299" y="155340"/>
                </a:lnTo>
                <a:lnTo>
                  <a:pt x="127552" y="156251"/>
                </a:lnTo>
                <a:lnTo>
                  <a:pt x="128691" y="157163"/>
                </a:lnTo>
                <a:lnTo>
                  <a:pt x="130058" y="158074"/>
                </a:lnTo>
                <a:lnTo>
                  <a:pt x="131310" y="158871"/>
                </a:lnTo>
                <a:lnTo>
                  <a:pt x="132677" y="159668"/>
                </a:lnTo>
                <a:lnTo>
                  <a:pt x="134044" y="160351"/>
                </a:lnTo>
                <a:lnTo>
                  <a:pt x="135524" y="160921"/>
                </a:lnTo>
                <a:lnTo>
                  <a:pt x="137005" y="161490"/>
                </a:lnTo>
                <a:lnTo>
                  <a:pt x="138485" y="161946"/>
                </a:lnTo>
                <a:lnTo>
                  <a:pt x="139966" y="162401"/>
                </a:lnTo>
                <a:lnTo>
                  <a:pt x="141560" y="162743"/>
                </a:lnTo>
                <a:lnTo>
                  <a:pt x="143154" y="162971"/>
                </a:lnTo>
                <a:lnTo>
                  <a:pt x="144749" y="163198"/>
                </a:lnTo>
                <a:lnTo>
                  <a:pt x="146343" y="163312"/>
                </a:lnTo>
                <a:lnTo>
                  <a:pt x="149760" y="163312"/>
                </a:lnTo>
                <a:lnTo>
                  <a:pt x="151354" y="163198"/>
                </a:lnTo>
                <a:lnTo>
                  <a:pt x="152949" y="162971"/>
                </a:lnTo>
                <a:lnTo>
                  <a:pt x="154543" y="162743"/>
                </a:lnTo>
                <a:lnTo>
                  <a:pt x="156137" y="162401"/>
                </a:lnTo>
                <a:lnTo>
                  <a:pt x="157618" y="161946"/>
                </a:lnTo>
                <a:lnTo>
                  <a:pt x="159098" y="161490"/>
                </a:lnTo>
                <a:lnTo>
                  <a:pt x="160579" y="160921"/>
                </a:lnTo>
                <a:lnTo>
                  <a:pt x="162060" y="160351"/>
                </a:lnTo>
                <a:lnTo>
                  <a:pt x="163426" y="159668"/>
                </a:lnTo>
                <a:lnTo>
                  <a:pt x="164793" y="158871"/>
                </a:lnTo>
                <a:lnTo>
                  <a:pt x="166046" y="158074"/>
                </a:lnTo>
                <a:lnTo>
                  <a:pt x="167298" y="157163"/>
                </a:lnTo>
                <a:lnTo>
                  <a:pt x="168551" y="156251"/>
                </a:lnTo>
                <a:lnTo>
                  <a:pt x="169690" y="155340"/>
                </a:lnTo>
                <a:lnTo>
                  <a:pt x="170829" y="154315"/>
                </a:lnTo>
                <a:lnTo>
                  <a:pt x="171968" y="153290"/>
                </a:lnTo>
                <a:lnTo>
                  <a:pt x="172993" y="152152"/>
                </a:lnTo>
                <a:lnTo>
                  <a:pt x="173904" y="150899"/>
                </a:lnTo>
                <a:lnTo>
                  <a:pt x="174815" y="149760"/>
                </a:lnTo>
                <a:lnTo>
                  <a:pt x="175612" y="148507"/>
                </a:lnTo>
                <a:lnTo>
                  <a:pt x="176409" y="147254"/>
                </a:lnTo>
                <a:lnTo>
                  <a:pt x="177092" y="145888"/>
                </a:lnTo>
                <a:lnTo>
                  <a:pt x="177776" y="144521"/>
                </a:lnTo>
                <a:lnTo>
                  <a:pt x="178345" y="143155"/>
                </a:lnTo>
                <a:lnTo>
                  <a:pt x="178915" y="141674"/>
                </a:lnTo>
                <a:lnTo>
                  <a:pt x="179256" y="140194"/>
                </a:lnTo>
                <a:lnTo>
                  <a:pt x="179712" y="138713"/>
                </a:lnTo>
                <a:lnTo>
                  <a:pt x="179940" y="137232"/>
                </a:lnTo>
                <a:lnTo>
                  <a:pt x="180167" y="135638"/>
                </a:lnTo>
                <a:lnTo>
                  <a:pt x="180281" y="134158"/>
                </a:lnTo>
                <a:lnTo>
                  <a:pt x="180281" y="132563"/>
                </a:lnTo>
                <a:lnTo>
                  <a:pt x="180167" y="128349"/>
                </a:lnTo>
                <a:lnTo>
                  <a:pt x="179826" y="124136"/>
                </a:lnTo>
                <a:lnTo>
                  <a:pt x="179370" y="120036"/>
                </a:lnTo>
                <a:lnTo>
                  <a:pt x="178573" y="116050"/>
                </a:lnTo>
                <a:lnTo>
                  <a:pt x="177548" y="112064"/>
                </a:lnTo>
                <a:lnTo>
                  <a:pt x="176409" y="108192"/>
                </a:lnTo>
                <a:lnTo>
                  <a:pt x="175042" y="104319"/>
                </a:lnTo>
                <a:lnTo>
                  <a:pt x="173562" y="100675"/>
                </a:lnTo>
                <a:lnTo>
                  <a:pt x="171740" y="97031"/>
                </a:lnTo>
                <a:lnTo>
                  <a:pt x="169918" y="93500"/>
                </a:lnTo>
                <a:lnTo>
                  <a:pt x="167754" y="89970"/>
                </a:lnTo>
                <a:lnTo>
                  <a:pt x="165590" y="86667"/>
                </a:lnTo>
                <a:lnTo>
                  <a:pt x="163084" y="83478"/>
                </a:lnTo>
                <a:lnTo>
                  <a:pt x="160579" y="80403"/>
                </a:lnTo>
                <a:lnTo>
                  <a:pt x="157846" y="77442"/>
                </a:lnTo>
                <a:lnTo>
                  <a:pt x="154999" y="74595"/>
                </a:lnTo>
                <a:lnTo>
                  <a:pt x="151924" y="71862"/>
                </a:lnTo>
                <a:lnTo>
                  <a:pt x="148849" y="69243"/>
                </a:lnTo>
                <a:lnTo>
                  <a:pt x="145546" y="66851"/>
                </a:lnTo>
                <a:lnTo>
                  <a:pt x="142129" y="64573"/>
                </a:lnTo>
                <a:lnTo>
                  <a:pt x="138713" y="62409"/>
                </a:lnTo>
                <a:lnTo>
                  <a:pt x="135069" y="60360"/>
                </a:lnTo>
                <a:lnTo>
                  <a:pt x="131310" y="58651"/>
                </a:lnTo>
                <a:lnTo>
                  <a:pt x="127552" y="56943"/>
                </a:lnTo>
                <a:lnTo>
                  <a:pt x="123566" y="55462"/>
                </a:lnTo>
                <a:lnTo>
                  <a:pt x="119580" y="54210"/>
                </a:lnTo>
                <a:lnTo>
                  <a:pt x="115480" y="53071"/>
                </a:lnTo>
                <a:lnTo>
                  <a:pt x="111266" y="52160"/>
                </a:lnTo>
                <a:lnTo>
                  <a:pt x="107053" y="51476"/>
                </a:lnTo>
                <a:lnTo>
                  <a:pt x="102725" y="50907"/>
                </a:lnTo>
                <a:lnTo>
                  <a:pt x="98283" y="50565"/>
                </a:lnTo>
                <a:lnTo>
                  <a:pt x="93842" y="50451"/>
                </a:lnTo>
                <a:close/>
              </a:path>
            </a:pathLst>
          </a:custGeom>
          <a:gradFill>
            <a:gsLst>
              <a:gs pos="0">
                <a:srgbClr val="E6F4EA"/>
              </a:gs>
              <a:gs pos="100000">
                <a:srgbClr val="34A853"/>
              </a:gs>
            </a:gsLst>
            <a:lin ang="1619866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31"/>
          <p:cNvSpPr/>
          <p:nvPr/>
        </p:nvSpPr>
        <p:spPr>
          <a:xfrm>
            <a:off x="7704364" y="1404764"/>
            <a:ext cx="352907" cy="325850"/>
          </a:xfrm>
          <a:custGeom>
            <a:rect b="b" l="l" r="r" t="t"/>
            <a:pathLst>
              <a:path extrusionOk="0" h="209550" w="228419">
                <a:moveTo>
                  <a:pt x="62815" y="0"/>
                </a:moveTo>
                <a:lnTo>
                  <a:pt x="59588" y="124"/>
                </a:lnTo>
                <a:lnTo>
                  <a:pt x="56360" y="372"/>
                </a:lnTo>
                <a:lnTo>
                  <a:pt x="53132" y="745"/>
                </a:lnTo>
                <a:lnTo>
                  <a:pt x="50029" y="1241"/>
                </a:lnTo>
                <a:lnTo>
                  <a:pt x="46925" y="1986"/>
                </a:lnTo>
                <a:lnTo>
                  <a:pt x="43946" y="2731"/>
                </a:lnTo>
                <a:lnTo>
                  <a:pt x="40966" y="3724"/>
                </a:lnTo>
                <a:lnTo>
                  <a:pt x="38111" y="4841"/>
                </a:lnTo>
                <a:lnTo>
                  <a:pt x="35380" y="6083"/>
                </a:lnTo>
                <a:lnTo>
                  <a:pt x="32649" y="7448"/>
                </a:lnTo>
                <a:lnTo>
                  <a:pt x="30042" y="8938"/>
                </a:lnTo>
                <a:lnTo>
                  <a:pt x="27435" y="10552"/>
                </a:lnTo>
                <a:lnTo>
                  <a:pt x="25076" y="12290"/>
                </a:lnTo>
                <a:lnTo>
                  <a:pt x="22718" y="14152"/>
                </a:lnTo>
                <a:lnTo>
                  <a:pt x="20359" y="16138"/>
                </a:lnTo>
                <a:lnTo>
                  <a:pt x="18249" y="18249"/>
                </a:lnTo>
                <a:lnTo>
                  <a:pt x="16138" y="20359"/>
                </a:lnTo>
                <a:lnTo>
                  <a:pt x="14152" y="22718"/>
                </a:lnTo>
                <a:lnTo>
                  <a:pt x="12290" y="25076"/>
                </a:lnTo>
                <a:lnTo>
                  <a:pt x="10552" y="27435"/>
                </a:lnTo>
                <a:lnTo>
                  <a:pt x="8938" y="30042"/>
                </a:lnTo>
                <a:lnTo>
                  <a:pt x="7448" y="32649"/>
                </a:lnTo>
                <a:lnTo>
                  <a:pt x="6083" y="35380"/>
                </a:lnTo>
                <a:lnTo>
                  <a:pt x="4841" y="38111"/>
                </a:lnTo>
                <a:lnTo>
                  <a:pt x="3724" y="40967"/>
                </a:lnTo>
                <a:lnTo>
                  <a:pt x="2731" y="43946"/>
                </a:lnTo>
                <a:lnTo>
                  <a:pt x="1986" y="46925"/>
                </a:lnTo>
                <a:lnTo>
                  <a:pt x="1241" y="50029"/>
                </a:lnTo>
                <a:lnTo>
                  <a:pt x="745" y="53132"/>
                </a:lnTo>
                <a:lnTo>
                  <a:pt x="372" y="56360"/>
                </a:lnTo>
                <a:lnTo>
                  <a:pt x="124" y="59588"/>
                </a:lnTo>
                <a:lnTo>
                  <a:pt x="0" y="62815"/>
                </a:lnTo>
                <a:lnTo>
                  <a:pt x="124" y="66788"/>
                </a:lnTo>
                <a:lnTo>
                  <a:pt x="497" y="70885"/>
                </a:lnTo>
                <a:lnTo>
                  <a:pt x="993" y="74733"/>
                </a:lnTo>
                <a:lnTo>
                  <a:pt x="1738" y="78705"/>
                </a:lnTo>
                <a:lnTo>
                  <a:pt x="2731" y="82554"/>
                </a:lnTo>
                <a:lnTo>
                  <a:pt x="3973" y="86402"/>
                </a:lnTo>
                <a:lnTo>
                  <a:pt x="5338" y="90251"/>
                </a:lnTo>
                <a:lnTo>
                  <a:pt x="6952" y="94099"/>
                </a:lnTo>
                <a:lnTo>
                  <a:pt x="8814" y="97947"/>
                </a:lnTo>
                <a:lnTo>
                  <a:pt x="10800" y="101796"/>
                </a:lnTo>
                <a:lnTo>
                  <a:pt x="13035" y="105520"/>
                </a:lnTo>
                <a:lnTo>
                  <a:pt x="15393" y="109368"/>
                </a:lnTo>
                <a:lnTo>
                  <a:pt x="18000" y="113217"/>
                </a:lnTo>
                <a:lnTo>
                  <a:pt x="20732" y="117065"/>
                </a:lnTo>
                <a:lnTo>
                  <a:pt x="23711" y="120913"/>
                </a:lnTo>
                <a:lnTo>
                  <a:pt x="26814" y="124886"/>
                </a:lnTo>
                <a:lnTo>
                  <a:pt x="30042" y="128734"/>
                </a:lnTo>
                <a:lnTo>
                  <a:pt x="33518" y="132707"/>
                </a:lnTo>
                <a:lnTo>
                  <a:pt x="37118" y="136679"/>
                </a:lnTo>
                <a:lnTo>
                  <a:pt x="40966" y="140776"/>
                </a:lnTo>
                <a:lnTo>
                  <a:pt x="44815" y="144873"/>
                </a:lnTo>
                <a:lnTo>
                  <a:pt x="48911" y="148969"/>
                </a:lnTo>
                <a:lnTo>
                  <a:pt x="57601" y="157535"/>
                </a:lnTo>
                <a:lnTo>
                  <a:pt x="66788" y="166225"/>
                </a:lnTo>
                <a:lnTo>
                  <a:pt x="76595" y="175287"/>
                </a:lnTo>
                <a:lnTo>
                  <a:pt x="97699" y="194529"/>
                </a:lnTo>
                <a:lnTo>
                  <a:pt x="114210" y="209550"/>
                </a:lnTo>
                <a:lnTo>
                  <a:pt x="130720" y="194653"/>
                </a:lnTo>
                <a:lnTo>
                  <a:pt x="151824" y="175411"/>
                </a:lnTo>
                <a:lnTo>
                  <a:pt x="161631" y="166349"/>
                </a:lnTo>
                <a:lnTo>
                  <a:pt x="170818" y="157535"/>
                </a:lnTo>
                <a:lnTo>
                  <a:pt x="179508" y="149093"/>
                </a:lnTo>
                <a:lnTo>
                  <a:pt x="183604" y="144873"/>
                </a:lnTo>
                <a:lnTo>
                  <a:pt x="187453" y="140776"/>
                </a:lnTo>
                <a:lnTo>
                  <a:pt x="191301" y="136803"/>
                </a:lnTo>
                <a:lnTo>
                  <a:pt x="194901" y="132707"/>
                </a:lnTo>
                <a:lnTo>
                  <a:pt x="198377" y="128734"/>
                </a:lnTo>
                <a:lnTo>
                  <a:pt x="201605" y="124886"/>
                </a:lnTo>
                <a:lnTo>
                  <a:pt x="204708" y="120913"/>
                </a:lnTo>
                <a:lnTo>
                  <a:pt x="207688" y="117065"/>
                </a:lnTo>
                <a:lnTo>
                  <a:pt x="210419" y="113217"/>
                </a:lnTo>
                <a:lnTo>
                  <a:pt x="213026" y="109368"/>
                </a:lnTo>
                <a:lnTo>
                  <a:pt x="215384" y="105520"/>
                </a:lnTo>
                <a:lnTo>
                  <a:pt x="217619" y="101796"/>
                </a:lnTo>
                <a:lnTo>
                  <a:pt x="219605" y="97947"/>
                </a:lnTo>
                <a:lnTo>
                  <a:pt x="221467" y="94099"/>
                </a:lnTo>
                <a:lnTo>
                  <a:pt x="223081" y="90251"/>
                </a:lnTo>
                <a:lnTo>
                  <a:pt x="224447" y="86402"/>
                </a:lnTo>
                <a:lnTo>
                  <a:pt x="225688" y="82554"/>
                </a:lnTo>
                <a:lnTo>
                  <a:pt x="226681" y="78705"/>
                </a:lnTo>
                <a:lnTo>
                  <a:pt x="227426" y="74733"/>
                </a:lnTo>
                <a:lnTo>
                  <a:pt x="227922" y="70885"/>
                </a:lnTo>
                <a:lnTo>
                  <a:pt x="228295" y="66788"/>
                </a:lnTo>
                <a:lnTo>
                  <a:pt x="228419" y="62815"/>
                </a:lnTo>
                <a:lnTo>
                  <a:pt x="228295" y="59588"/>
                </a:lnTo>
                <a:lnTo>
                  <a:pt x="228047" y="56360"/>
                </a:lnTo>
                <a:lnTo>
                  <a:pt x="227674" y="53132"/>
                </a:lnTo>
                <a:lnTo>
                  <a:pt x="227178" y="50029"/>
                </a:lnTo>
                <a:lnTo>
                  <a:pt x="226433" y="46925"/>
                </a:lnTo>
                <a:lnTo>
                  <a:pt x="225688" y="43946"/>
                </a:lnTo>
                <a:lnTo>
                  <a:pt x="224695" y="40967"/>
                </a:lnTo>
                <a:lnTo>
                  <a:pt x="223578" y="38111"/>
                </a:lnTo>
                <a:lnTo>
                  <a:pt x="222336" y="35380"/>
                </a:lnTo>
                <a:lnTo>
                  <a:pt x="220971" y="32649"/>
                </a:lnTo>
                <a:lnTo>
                  <a:pt x="219481" y="30042"/>
                </a:lnTo>
                <a:lnTo>
                  <a:pt x="217867" y="27435"/>
                </a:lnTo>
                <a:lnTo>
                  <a:pt x="216129" y="25076"/>
                </a:lnTo>
                <a:lnTo>
                  <a:pt x="214267" y="22718"/>
                </a:lnTo>
                <a:lnTo>
                  <a:pt x="212281" y="20359"/>
                </a:lnTo>
                <a:lnTo>
                  <a:pt x="210170" y="18249"/>
                </a:lnTo>
                <a:lnTo>
                  <a:pt x="208060" y="16138"/>
                </a:lnTo>
                <a:lnTo>
                  <a:pt x="205701" y="14152"/>
                </a:lnTo>
                <a:lnTo>
                  <a:pt x="203343" y="12290"/>
                </a:lnTo>
                <a:lnTo>
                  <a:pt x="200984" y="10552"/>
                </a:lnTo>
                <a:lnTo>
                  <a:pt x="198377" y="8938"/>
                </a:lnTo>
                <a:lnTo>
                  <a:pt x="195770" y="7448"/>
                </a:lnTo>
                <a:lnTo>
                  <a:pt x="193039" y="6083"/>
                </a:lnTo>
                <a:lnTo>
                  <a:pt x="190308" y="4841"/>
                </a:lnTo>
                <a:lnTo>
                  <a:pt x="187453" y="3724"/>
                </a:lnTo>
                <a:lnTo>
                  <a:pt x="184473" y="2731"/>
                </a:lnTo>
                <a:lnTo>
                  <a:pt x="181494" y="1986"/>
                </a:lnTo>
                <a:lnTo>
                  <a:pt x="178390" y="1241"/>
                </a:lnTo>
                <a:lnTo>
                  <a:pt x="175287" y="745"/>
                </a:lnTo>
                <a:lnTo>
                  <a:pt x="172059" y="372"/>
                </a:lnTo>
                <a:lnTo>
                  <a:pt x="168831" y="124"/>
                </a:lnTo>
                <a:lnTo>
                  <a:pt x="165604" y="0"/>
                </a:lnTo>
                <a:lnTo>
                  <a:pt x="161880" y="124"/>
                </a:lnTo>
                <a:lnTo>
                  <a:pt x="158155" y="372"/>
                </a:lnTo>
                <a:lnTo>
                  <a:pt x="154555" y="993"/>
                </a:lnTo>
                <a:lnTo>
                  <a:pt x="150955" y="1614"/>
                </a:lnTo>
                <a:lnTo>
                  <a:pt x="147355" y="2607"/>
                </a:lnTo>
                <a:lnTo>
                  <a:pt x="143879" y="3724"/>
                </a:lnTo>
                <a:lnTo>
                  <a:pt x="140527" y="4966"/>
                </a:lnTo>
                <a:lnTo>
                  <a:pt x="137176" y="6455"/>
                </a:lnTo>
                <a:lnTo>
                  <a:pt x="133824" y="8069"/>
                </a:lnTo>
                <a:lnTo>
                  <a:pt x="130720" y="9931"/>
                </a:lnTo>
                <a:lnTo>
                  <a:pt x="127617" y="11918"/>
                </a:lnTo>
                <a:lnTo>
                  <a:pt x="124637" y="14028"/>
                </a:lnTo>
                <a:lnTo>
                  <a:pt x="121906" y="16262"/>
                </a:lnTo>
                <a:lnTo>
                  <a:pt x="119175" y="18621"/>
                </a:lnTo>
                <a:lnTo>
                  <a:pt x="116568" y="21228"/>
                </a:lnTo>
                <a:lnTo>
                  <a:pt x="114210" y="23835"/>
                </a:lnTo>
                <a:lnTo>
                  <a:pt x="111851" y="21228"/>
                </a:lnTo>
                <a:lnTo>
                  <a:pt x="109244" y="18621"/>
                </a:lnTo>
                <a:lnTo>
                  <a:pt x="106513" y="16262"/>
                </a:lnTo>
                <a:lnTo>
                  <a:pt x="103782" y="14028"/>
                </a:lnTo>
                <a:lnTo>
                  <a:pt x="100802" y="11918"/>
                </a:lnTo>
                <a:lnTo>
                  <a:pt x="97699" y="9931"/>
                </a:lnTo>
                <a:lnTo>
                  <a:pt x="94595" y="8069"/>
                </a:lnTo>
                <a:lnTo>
                  <a:pt x="91243" y="6455"/>
                </a:lnTo>
                <a:lnTo>
                  <a:pt x="87892" y="4966"/>
                </a:lnTo>
                <a:lnTo>
                  <a:pt x="84540" y="3724"/>
                </a:lnTo>
                <a:lnTo>
                  <a:pt x="81064" y="2607"/>
                </a:lnTo>
                <a:lnTo>
                  <a:pt x="77464" y="1614"/>
                </a:lnTo>
                <a:lnTo>
                  <a:pt x="73864" y="993"/>
                </a:lnTo>
                <a:lnTo>
                  <a:pt x="70264" y="372"/>
                </a:lnTo>
                <a:lnTo>
                  <a:pt x="66539" y="124"/>
                </a:lnTo>
                <a:lnTo>
                  <a:pt x="62815" y="0"/>
                </a:lnTo>
                <a:close/>
              </a:path>
            </a:pathLst>
          </a:custGeom>
          <a:gradFill>
            <a:gsLst>
              <a:gs pos="0">
                <a:srgbClr val="EA4335"/>
              </a:gs>
              <a:gs pos="100000">
                <a:srgbClr val="FCE8E6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31"/>
          <p:cNvSpPr/>
          <p:nvPr/>
        </p:nvSpPr>
        <p:spPr>
          <a:xfrm>
            <a:off x="5500378" y="1387081"/>
            <a:ext cx="335804" cy="335804"/>
          </a:xfrm>
          <a:custGeom>
            <a:rect b="b" l="l" r="r" t="t"/>
            <a:pathLst>
              <a:path extrusionOk="0" h="209550" w="209550">
                <a:moveTo>
                  <a:pt x="68327" y="21138"/>
                </a:moveTo>
                <a:lnTo>
                  <a:pt x="70726" y="21252"/>
                </a:lnTo>
                <a:lnTo>
                  <a:pt x="73125" y="21366"/>
                </a:lnTo>
                <a:lnTo>
                  <a:pt x="75639" y="21709"/>
                </a:lnTo>
                <a:lnTo>
                  <a:pt x="78039" y="22166"/>
                </a:lnTo>
                <a:lnTo>
                  <a:pt x="80324" y="22623"/>
                </a:lnTo>
                <a:lnTo>
                  <a:pt x="82723" y="23309"/>
                </a:lnTo>
                <a:lnTo>
                  <a:pt x="85008" y="24109"/>
                </a:lnTo>
                <a:lnTo>
                  <a:pt x="87293" y="25023"/>
                </a:lnTo>
                <a:lnTo>
                  <a:pt x="89579" y="26051"/>
                </a:lnTo>
                <a:lnTo>
                  <a:pt x="91750" y="27194"/>
                </a:lnTo>
                <a:lnTo>
                  <a:pt x="93920" y="28450"/>
                </a:lnTo>
                <a:lnTo>
                  <a:pt x="95977" y="29936"/>
                </a:lnTo>
                <a:lnTo>
                  <a:pt x="98034" y="31421"/>
                </a:lnTo>
                <a:lnTo>
                  <a:pt x="99976" y="33135"/>
                </a:lnTo>
                <a:lnTo>
                  <a:pt x="101804" y="34849"/>
                </a:lnTo>
                <a:lnTo>
                  <a:pt x="103518" y="36677"/>
                </a:lnTo>
                <a:lnTo>
                  <a:pt x="105118" y="38505"/>
                </a:lnTo>
                <a:lnTo>
                  <a:pt x="106603" y="40333"/>
                </a:lnTo>
                <a:lnTo>
                  <a:pt x="107974" y="42276"/>
                </a:lnTo>
                <a:lnTo>
                  <a:pt x="109231" y="44332"/>
                </a:lnTo>
                <a:lnTo>
                  <a:pt x="110259" y="46389"/>
                </a:lnTo>
                <a:lnTo>
                  <a:pt x="111288" y="48446"/>
                </a:lnTo>
                <a:lnTo>
                  <a:pt x="112316" y="50616"/>
                </a:lnTo>
                <a:lnTo>
                  <a:pt x="113116" y="52673"/>
                </a:lnTo>
                <a:lnTo>
                  <a:pt x="113801" y="54844"/>
                </a:lnTo>
                <a:lnTo>
                  <a:pt x="114373" y="57129"/>
                </a:lnTo>
                <a:lnTo>
                  <a:pt x="114830" y="59300"/>
                </a:lnTo>
                <a:lnTo>
                  <a:pt x="115287" y="61585"/>
                </a:lnTo>
                <a:lnTo>
                  <a:pt x="115515" y="63870"/>
                </a:lnTo>
                <a:lnTo>
                  <a:pt x="115630" y="66041"/>
                </a:lnTo>
                <a:lnTo>
                  <a:pt x="115744" y="68327"/>
                </a:lnTo>
                <a:lnTo>
                  <a:pt x="115630" y="70612"/>
                </a:lnTo>
                <a:lnTo>
                  <a:pt x="115515" y="72897"/>
                </a:lnTo>
                <a:lnTo>
                  <a:pt x="115287" y="75182"/>
                </a:lnTo>
                <a:lnTo>
                  <a:pt x="114830" y="77353"/>
                </a:lnTo>
                <a:lnTo>
                  <a:pt x="114373" y="79638"/>
                </a:lnTo>
                <a:lnTo>
                  <a:pt x="113801" y="81809"/>
                </a:lnTo>
                <a:lnTo>
                  <a:pt x="113116" y="83980"/>
                </a:lnTo>
                <a:lnTo>
                  <a:pt x="112316" y="86151"/>
                </a:lnTo>
                <a:lnTo>
                  <a:pt x="111288" y="88208"/>
                </a:lnTo>
                <a:lnTo>
                  <a:pt x="110259" y="90378"/>
                </a:lnTo>
                <a:lnTo>
                  <a:pt x="109231" y="92321"/>
                </a:lnTo>
                <a:lnTo>
                  <a:pt x="107974" y="94377"/>
                </a:lnTo>
                <a:lnTo>
                  <a:pt x="106603" y="96320"/>
                </a:lnTo>
                <a:lnTo>
                  <a:pt x="105118" y="98148"/>
                </a:lnTo>
                <a:lnTo>
                  <a:pt x="103518" y="99976"/>
                </a:lnTo>
                <a:lnTo>
                  <a:pt x="101804" y="101804"/>
                </a:lnTo>
                <a:lnTo>
                  <a:pt x="100090" y="103404"/>
                </a:lnTo>
                <a:lnTo>
                  <a:pt x="98262" y="105004"/>
                </a:lnTo>
                <a:lnTo>
                  <a:pt x="96320" y="106489"/>
                </a:lnTo>
                <a:lnTo>
                  <a:pt x="94377" y="107860"/>
                </a:lnTo>
                <a:lnTo>
                  <a:pt x="92435" y="109117"/>
                </a:lnTo>
                <a:lnTo>
                  <a:pt x="90378" y="110259"/>
                </a:lnTo>
                <a:lnTo>
                  <a:pt x="88322" y="111288"/>
                </a:lnTo>
                <a:lnTo>
                  <a:pt x="86151" y="112202"/>
                </a:lnTo>
                <a:lnTo>
                  <a:pt x="83980" y="113002"/>
                </a:lnTo>
                <a:lnTo>
                  <a:pt x="81809" y="113687"/>
                </a:lnTo>
                <a:lnTo>
                  <a:pt x="79638" y="114258"/>
                </a:lnTo>
                <a:lnTo>
                  <a:pt x="77353" y="114715"/>
                </a:lnTo>
                <a:lnTo>
                  <a:pt x="75182" y="115173"/>
                </a:lnTo>
                <a:lnTo>
                  <a:pt x="72897" y="115401"/>
                </a:lnTo>
                <a:lnTo>
                  <a:pt x="70612" y="115630"/>
                </a:lnTo>
                <a:lnTo>
                  <a:pt x="66041" y="115630"/>
                </a:lnTo>
                <a:lnTo>
                  <a:pt x="63756" y="115401"/>
                </a:lnTo>
                <a:lnTo>
                  <a:pt x="61585" y="115173"/>
                </a:lnTo>
                <a:lnTo>
                  <a:pt x="59300" y="114715"/>
                </a:lnTo>
                <a:lnTo>
                  <a:pt x="57129" y="114258"/>
                </a:lnTo>
                <a:lnTo>
                  <a:pt x="54844" y="113687"/>
                </a:lnTo>
                <a:lnTo>
                  <a:pt x="52673" y="113002"/>
                </a:lnTo>
                <a:lnTo>
                  <a:pt x="50502" y="112202"/>
                </a:lnTo>
                <a:lnTo>
                  <a:pt x="48446" y="111288"/>
                </a:lnTo>
                <a:lnTo>
                  <a:pt x="46389" y="110259"/>
                </a:lnTo>
                <a:lnTo>
                  <a:pt x="44332" y="109117"/>
                </a:lnTo>
                <a:lnTo>
                  <a:pt x="42276" y="107860"/>
                </a:lnTo>
                <a:lnTo>
                  <a:pt x="40333" y="106489"/>
                </a:lnTo>
                <a:lnTo>
                  <a:pt x="38505" y="105004"/>
                </a:lnTo>
                <a:lnTo>
                  <a:pt x="36677" y="103404"/>
                </a:lnTo>
                <a:lnTo>
                  <a:pt x="34849" y="101804"/>
                </a:lnTo>
                <a:lnTo>
                  <a:pt x="33135" y="99862"/>
                </a:lnTo>
                <a:lnTo>
                  <a:pt x="31421" y="97919"/>
                </a:lnTo>
                <a:lnTo>
                  <a:pt x="29936" y="95863"/>
                </a:lnTo>
                <a:lnTo>
                  <a:pt x="28450" y="93806"/>
                </a:lnTo>
                <a:lnTo>
                  <a:pt x="27194" y="91635"/>
                </a:lnTo>
                <a:lnTo>
                  <a:pt x="26051" y="89464"/>
                </a:lnTo>
                <a:lnTo>
                  <a:pt x="25023" y="87179"/>
                </a:lnTo>
                <a:lnTo>
                  <a:pt x="24109" y="84894"/>
                </a:lnTo>
                <a:lnTo>
                  <a:pt x="23309" y="82609"/>
                </a:lnTo>
                <a:lnTo>
                  <a:pt x="22623" y="80209"/>
                </a:lnTo>
                <a:lnTo>
                  <a:pt x="22166" y="77924"/>
                </a:lnTo>
                <a:lnTo>
                  <a:pt x="21709" y="75525"/>
                </a:lnTo>
                <a:lnTo>
                  <a:pt x="21366" y="73125"/>
                </a:lnTo>
                <a:lnTo>
                  <a:pt x="21252" y="70612"/>
                </a:lnTo>
                <a:lnTo>
                  <a:pt x="21138" y="68212"/>
                </a:lnTo>
                <a:lnTo>
                  <a:pt x="21252" y="65813"/>
                </a:lnTo>
                <a:lnTo>
                  <a:pt x="53359" y="97919"/>
                </a:lnTo>
                <a:lnTo>
                  <a:pt x="97920" y="53359"/>
                </a:lnTo>
                <a:lnTo>
                  <a:pt x="65927" y="21252"/>
                </a:lnTo>
                <a:lnTo>
                  <a:pt x="68327" y="21138"/>
                </a:lnTo>
                <a:close/>
                <a:moveTo>
                  <a:pt x="67298" y="0"/>
                </a:moveTo>
                <a:lnTo>
                  <a:pt x="64328" y="114"/>
                </a:lnTo>
                <a:lnTo>
                  <a:pt x="61357" y="343"/>
                </a:lnTo>
                <a:lnTo>
                  <a:pt x="58500" y="686"/>
                </a:lnTo>
                <a:lnTo>
                  <a:pt x="55530" y="1143"/>
                </a:lnTo>
                <a:lnTo>
                  <a:pt x="52559" y="1828"/>
                </a:lnTo>
                <a:lnTo>
                  <a:pt x="49702" y="2514"/>
                </a:lnTo>
                <a:lnTo>
                  <a:pt x="46846" y="3428"/>
                </a:lnTo>
                <a:lnTo>
                  <a:pt x="43990" y="4456"/>
                </a:lnTo>
                <a:lnTo>
                  <a:pt x="41247" y="5599"/>
                </a:lnTo>
                <a:lnTo>
                  <a:pt x="38505" y="6856"/>
                </a:lnTo>
                <a:lnTo>
                  <a:pt x="35763" y="8227"/>
                </a:lnTo>
                <a:lnTo>
                  <a:pt x="33135" y="9712"/>
                </a:lnTo>
                <a:lnTo>
                  <a:pt x="30507" y="11426"/>
                </a:lnTo>
                <a:lnTo>
                  <a:pt x="27993" y="13140"/>
                </a:lnTo>
                <a:lnTo>
                  <a:pt x="43190" y="28336"/>
                </a:lnTo>
                <a:lnTo>
                  <a:pt x="50731" y="35991"/>
                </a:lnTo>
                <a:lnTo>
                  <a:pt x="68327" y="53359"/>
                </a:lnTo>
                <a:lnTo>
                  <a:pt x="53359" y="68327"/>
                </a:lnTo>
                <a:lnTo>
                  <a:pt x="35877" y="50731"/>
                </a:lnTo>
                <a:lnTo>
                  <a:pt x="28336" y="43190"/>
                </a:lnTo>
                <a:lnTo>
                  <a:pt x="13140" y="28108"/>
                </a:lnTo>
                <a:lnTo>
                  <a:pt x="11426" y="30621"/>
                </a:lnTo>
                <a:lnTo>
                  <a:pt x="9712" y="33249"/>
                </a:lnTo>
                <a:lnTo>
                  <a:pt x="8227" y="35877"/>
                </a:lnTo>
                <a:lnTo>
                  <a:pt x="6856" y="38505"/>
                </a:lnTo>
                <a:lnTo>
                  <a:pt x="5599" y="41247"/>
                </a:lnTo>
                <a:lnTo>
                  <a:pt x="4456" y="44104"/>
                </a:lnTo>
                <a:lnTo>
                  <a:pt x="3428" y="46846"/>
                </a:lnTo>
                <a:lnTo>
                  <a:pt x="2514" y="49817"/>
                </a:lnTo>
                <a:lnTo>
                  <a:pt x="1828" y="52673"/>
                </a:lnTo>
                <a:lnTo>
                  <a:pt x="1143" y="55530"/>
                </a:lnTo>
                <a:lnTo>
                  <a:pt x="686" y="58500"/>
                </a:lnTo>
                <a:lnTo>
                  <a:pt x="343" y="61471"/>
                </a:lnTo>
                <a:lnTo>
                  <a:pt x="114" y="64328"/>
                </a:lnTo>
                <a:lnTo>
                  <a:pt x="0" y="67298"/>
                </a:lnTo>
                <a:lnTo>
                  <a:pt x="0" y="70269"/>
                </a:lnTo>
                <a:lnTo>
                  <a:pt x="114" y="73240"/>
                </a:lnTo>
                <a:lnTo>
                  <a:pt x="457" y="76210"/>
                </a:lnTo>
                <a:lnTo>
                  <a:pt x="800" y="79181"/>
                </a:lnTo>
                <a:lnTo>
                  <a:pt x="1371" y="82038"/>
                </a:lnTo>
                <a:lnTo>
                  <a:pt x="2057" y="85008"/>
                </a:lnTo>
                <a:lnTo>
                  <a:pt x="2856" y="87865"/>
                </a:lnTo>
                <a:lnTo>
                  <a:pt x="3771" y="90721"/>
                </a:lnTo>
                <a:lnTo>
                  <a:pt x="4799" y="93578"/>
                </a:lnTo>
                <a:lnTo>
                  <a:pt x="5941" y="96320"/>
                </a:lnTo>
                <a:lnTo>
                  <a:pt x="7313" y="99062"/>
                </a:lnTo>
                <a:lnTo>
                  <a:pt x="8684" y="101690"/>
                </a:lnTo>
                <a:lnTo>
                  <a:pt x="10283" y="104318"/>
                </a:lnTo>
                <a:lnTo>
                  <a:pt x="11883" y="106946"/>
                </a:lnTo>
                <a:lnTo>
                  <a:pt x="13711" y="109460"/>
                </a:lnTo>
                <a:lnTo>
                  <a:pt x="15653" y="111859"/>
                </a:lnTo>
                <a:lnTo>
                  <a:pt x="17824" y="114258"/>
                </a:lnTo>
                <a:lnTo>
                  <a:pt x="19995" y="116544"/>
                </a:lnTo>
                <a:lnTo>
                  <a:pt x="21823" y="118372"/>
                </a:lnTo>
                <a:lnTo>
                  <a:pt x="23766" y="120086"/>
                </a:lnTo>
                <a:lnTo>
                  <a:pt x="25708" y="121685"/>
                </a:lnTo>
                <a:lnTo>
                  <a:pt x="27651" y="123285"/>
                </a:lnTo>
                <a:lnTo>
                  <a:pt x="29707" y="124656"/>
                </a:lnTo>
                <a:lnTo>
                  <a:pt x="31878" y="126027"/>
                </a:lnTo>
                <a:lnTo>
                  <a:pt x="33935" y="127284"/>
                </a:lnTo>
                <a:lnTo>
                  <a:pt x="36106" y="128541"/>
                </a:lnTo>
                <a:lnTo>
                  <a:pt x="38277" y="129683"/>
                </a:lnTo>
                <a:lnTo>
                  <a:pt x="40562" y="130712"/>
                </a:lnTo>
                <a:lnTo>
                  <a:pt x="42733" y="131626"/>
                </a:lnTo>
                <a:lnTo>
                  <a:pt x="45018" y="132540"/>
                </a:lnTo>
                <a:lnTo>
                  <a:pt x="47303" y="133225"/>
                </a:lnTo>
                <a:lnTo>
                  <a:pt x="49702" y="134025"/>
                </a:lnTo>
                <a:lnTo>
                  <a:pt x="51988" y="134596"/>
                </a:lnTo>
                <a:lnTo>
                  <a:pt x="54387" y="135168"/>
                </a:lnTo>
                <a:lnTo>
                  <a:pt x="56786" y="135511"/>
                </a:lnTo>
                <a:lnTo>
                  <a:pt x="59072" y="135968"/>
                </a:lnTo>
                <a:lnTo>
                  <a:pt x="61471" y="136196"/>
                </a:lnTo>
                <a:lnTo>
                  <a:pt x="63870" y="136425"/>
                </a:lnTo>
                <a:lnTo>
                  <a:pt x="66270" y="136539"/>
                </a:lnTo>
                <a:lnTo>
                  <a:pt x="68784" y="136539"/>
                </a:lnTo>
                <a:lnTo>
                  <a:pt x="71183" y="136425"/>
                </a:lnTo>
                <a:lnTo>
                  <a:pt x="73582" y="136310"/>
                </a:lnTo>
                <a:lnTo>
                  <a:pt x="75982" y="136082"/>
                </a:lnTo>
                <a:lnTo>
                  <a:pt x="78381" y="135739"/>
                </a:lnTo>
                <a:lnTo>
                  <a:pt x="80666" y="135396"/>
                </a:lnTo>
                <a:lnTo>
                  <a:pt x="83066" y="134939"/>
                </a:lnTo>
                <a:lnTo>
                  <a:pt x="85465" y="134368"/>
                </a:lnTo>
                <a:lnTo>
                  <a:pt x="87750" y="133682"/>
                </a:lnTo>
                <a:lnTo>
                  <a:pt x="90150" y="132997"/>
                </a:lnTo>
                <a:lnTo>
                  <a:pt x="92435" y="132083"/>
                </a:lnTo>
                <a:lnTo>
                  <a:pt x="93806" y="130826"/>
                </a:lnTo>
                <a:lnTo>
                  <a:pt x="166246" y="203380"/>
                </a:lnTo>
                <a:lnTo>
                  <a:pt x="167846" y="204865"/>
                </a:lnTo>
                <a:lnTo>
                  <a:pt x="169560" y="206122"/>
                </a:lnTo>
                <a:lnTo>
                  <a:pt x="171388" y="207151"/>
                </a:lnTo>
                <a:lnTo>
                  <a:pt x="173216" y="208065"/>
                </a:lnTo>
                <a:lnTo>
                  <a:pt x="175158" y="208636"/>
                </a:lnTo>
                <a:lnTo>
                  <a:pt x="177101" y="209207"/>
                </a:lnTo>
                <a:lnTo>
                  <a:pt x="179157" y="209436"/>
                </a:lnTo>
                <a:lnTo>
                  <a:pt x="181214" y="209550"/>
                </a:lnTo>
                <a:lnTo>
                  <a:pt x="183156" y="209436"/>
                </a:lnTo>
                <a:lnTo>
                  <a:pt x="185213" y="209207"/>
                </a:lnTo>
                <a:lnTo>
                  <a:pt x="187155" y="208636"/>
                </a:lnTo>
                <a:lnTo>
                  <a:pt x="189098" y="208065"/>
                </a:lnTo>
                <a:lnTo>
                  <a:pt x="190926" y="207151"/>
                </a:lnTo>
                <a:lnTo>
                  <a:pt x="192754" y="206122"/>
                </a:lnTo>
                <a:lnTo>
                  <a:pt x="194468" y="204865"/>
                </a:lnTo>
                <a:lnTo>
                  <a:pt x="196068" y="203380"/>
                </a:lnTo>
                <a:lnTo>
                  <a:pt x="203494" y="195953"/>
                </a:lnTo>
                <a:lnTo>
                  <a:pt x="204980" y="194354"/>
                </a:lnTo>
                <a:lnTo>
                  <a:pt x="206122" y="192640"/>
                </a:lnTo>
                <a:lnTo>
                  <a:pt x="207151" y="190926"/>
                </a:lnTo>
                <a:lnTo>
                  <a:pt x="208065" y="189098"/>
                </a:lnTo>
                <a:lnTo>
                  <a:pt x="208750" y="187155"/>
                </a:lnTo>
                <a:lnTo>
                  <a:pt x="209207" y="185213"/>
                </a:lnTo>
                <a:lnTo>
                  <a:pt x="209436" y="183156"/>
                </a:lnTo>
                <a:lnTo>
                  <a:pt x="209550" y="181214"/>
                </a:lnTo>
                <a:lnTo>
                  <a:pt x="209436" y="179157"/>
                </a:lnTo>
                <a:lnTo>
                  <a:pt x="209207" y="177101"/>
                </a:lnTo>
                <a:lnTo>
                  <a:pt x="208636" y="175158"/>
                </a:lnTo>
                <a:lnTo>
                  <a:pt x="208065" y="173216"/>
                </a:lnTo>
                <a:lnTo>
                  <a:pt x="207151" y="171388"/>
                </a:lnTo>
                <a:lnTo>
                  <a:pt x="206122" y="169560"/>
                </a:lnTo>
                <a:lnTo>
                  <a:pt x="204865" y="167846"/>
                </a:lnTo>
                <a:lnTo>
                  <a:pt x="203380" y="166246"/>
                </a:lnTo>
                <a:lnTo>
                  <a:pt x="131169" y="94035"/>
                </a:lnTo>
                <a:lnTo>
                  <a:pt x="131740" y="93578"/>
                </a:lnTo>
                <a:lnTo>
                  <a:pt x="132540" y="91293"/>
                </a:lnTo>
                <a:lnTo>
                  <a:pt x="133340" y="88893"/>
                </a:lnTo>
                <a:lnTo>
                  <a:pt x="134025" y="86494"/>
                </a:lnTo>
                <a:lnTo>
                  <a:pt x="134711" y="84094"/>
                </a:lnTo>
                <a:lnTo>
                  <a:pt x="135168" y="81809"/>
                </a:lnTo>
                <a:lnTo>
                  <a:pt x="135625" y="79295"/>
                </a:lnTo>
                <a:lnTo>
                  <a:pt x="135968" y="76896"/>
                </a:lnTo>
                <a:lnTo>
                  <a:pt x="136310" y="74497"/>
                </a:lnTo>
                <a:lnTo>
                  <a:pt x="136425" y="72097"/>
                </a:lnTo>
                <a:lnTo>
                  <a:pt x="136539" y="69583"/>
                </a:lnTo>
                <a:lnTo>
                  <a:pt x="136539" y="67184"/>
                </a:lnTo>
                <a:lnTo>
                  <a:pt x="136425" y="64785"/>
                </a:lnTo>
                <a:lnTo>
                  <a:pt x="136310" y="62271"/>
                </a:lnTo>
                <a:lnTo>
                  <a:pt x="136082" y="59871"/>
                </a:lnTo>
                <a:lnTo>
                  <a:pt x="135739" y="57472"/>
                </a:lnTo>
                <a:lnTo>
                  <a:pt x="135282" y="55073"/>
                </a:lnTo>
                <a:lnTo>
                  <a:pt x="134711" y="52673"/>
                </a:lnTo>
                <a:lnTo>
                  <a:pt x="134139" y="50274"/>
                </a:lnTo>
                <a:lnTo>
                  <a:pt x="133454" y="47874"/>
                </a:lnTo>
                <a:lnTo>
                  <a:pt x="132654" y="45589"/>
                </a:lnTo>
                <a:lnTo>
                  <a:pt x="131854" y="43190"/>
                </a:lnTo>
                <a:lnTo>
                  <a:pt x="130826" y="40905"/>
                </a:lnTo>
                <a:lnTo>
                  <a:pt x="129798" y="38619"/>
                </a:lnTo>
                <a:lnTo>
                  <a:pt x="128655" y="36448"/>
                </a:lnTo>
                <a:lnTo>
                  <a:pt x="127512" y="34278"/>
                </a:lnTo>
                <a:lnTo>
                  <a:pt x="126141" y="32107"/>
                </a:lnTo>
                <a:lnTo>
                  <a:pt x="124770" y="29936"/>
                </a:lnTo>
                <a:lnTo>
                  <a:pt x="123285" y="27879"/>
                </a:lnTo>
                <a:lnTo>
                  <a:pt x="121800" y="25822"/>
                </a:lnTo>
                <a:lnTo>
                  <a:pt x="120086" y="23766"/>
                </a:lnTo>
                <a:lnTo>
                  <a:pt x="118372" y="21823"/>
                </a:lnTo>
                <a:lnTo>
                  <a:pt x="116544" y="19995"/>
                </a:lnTo>
                <a:lnTo>
                  <a:pt x="114258" y="17824"/>
                </a:lnTo>
                <a:lnTo>
                  <a:pt x="111859" y="15653"/>
                </a:lnTo>
                <a:lnTo>
                  <a:pt x="109460" y="13711"/>
                </a:lnTo>
                <a:lnTo>
                  <a:pt x="106946" y="11883"/>
                </a:lnTo>
                <a:lnTo>
                  <a:pt x="104318" y="10283"/>
                </a:lnTo>
                <a:lnTo>
                  <a:pt x="101690" y="8684"/>
                </a:lnTo>
                <a:lnTo>
                  <a:pt x="99062" y="7313"/>
                </a:lnTo>
                <a:lnTo>
                  <a:pt x="96320" y="5941"/>
                </a:lnTo>
                <a:lnTo>
                  <a:pt x="93578" y="4799"/>
                </a:lnTo>
                <a:lnTo>
                  <a:pt x="90721" y="3771"/>
                </a:lnTo>
                <a:lnTo>
                  <a:pt x="87865" y="2856"/>
                </a:lnTo>
                <a:lnTo>
                  <a:pt x="85008" y="2057"/>
                </a:lnTo>
                <a:lnTo>
                  <a:pt x="82038" y="1371"/>
                </a:lnTo>
                <a:lnTo>
                  <a:pt x="79181" y="800"/>
                </a:lnTo>
                <a:lnTo>
                  <a:pt x="76210" y="457"/>
                </a:lnTo>
                <a:lnTo>
                  <a:pt x="73240" y="114"/>
                </a:lnTo>
                <a:lnTo>
                  <a:pt x="70269" y="0"/>
                </a:lnTo>
                <a:close/>
              </a:path>
            </a:pathLst>
          </a:custGeom>
          <a:gradFill>
            <a:gsLst>
              <a:gs pos="0">
                <a:srgbClr val="FEF7E0"/>
              </a:gs>
              <a:gs pos="100000">
                <a:srgbClr val="FBBC05"/>
              </a:gs>
            </a:gsLst>
            <a:lin ang="1619866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31"/>
          <p:cNvSpPr/>
          <p:nvPr/>
        </p:nvSpPr>
        <p:spPr>
          <a:xfrm>
            <a:off x="1125476" y="1399888"/>
            <a:ext cx="335804" cy="335804"/>
          </a:xfrm>
          <a:custGeom>
            <a:rect b="b" l="l" r="r" t="t"/>
            <a:pathLst>
              <a:path extrusionOk="0" h="209550" w="209550">
                <a:moveTo>
                  <a:pt x="102839" y="41910"/>
                </a:moveTo>
                <a:lnTo>
                  <a:pt x="101017" y="42138"/>
                </a:lnTo>
                <a:lnTo>
                  <a:pt x="99195" y="42366"/>
                </a:lnTo>
                <a:lnTo>
                  <a:pt x="97372" y="42707"/>
                </a:lnTo>
                <a:lnTo>
                  <a:pt x="95550" y="43049"/>
                </a:lnTo>
                <a:lnTo>
                  <a:pt x="93842" y="43504"/>
                </a:lnTo>
                <a:lnTo>
                  <a:pt x="92134" y="44074"/>
                </a:lnTo>
                <a:lnTo>
                  <a:pt x="90425" y="44757"/>
                </a:lnTo>
                <a:lnTo>
                  <a:pt x="88831" y="45554"/>
                </a:lnTo>
                <a:lnTo>
                  <a:pt x="87237" y="46352"/>
                </a:lnTo>
                <a:lnTo>
                  <a:pt x="85756" y="47149"/>
                </a:lnTo>
                <a:lnTo>
                  <a:pt x="84276" y="48174"/>
                </a:lnTo>
                <a:lnTo>
                  <a:pt x="82795" y="49199"/>
                </a:lnTo>
                <a:lnTo>
                  <a:pt x="81428" y="50224"/>
                </a:lnTo>
                <a:lnTo>
                  <a:pt x="80062" y="51363"/>
                </a:lnTo>
                <a:lnTo>
                  <a:pt x="78809" y="52615"/>
                </a:lnTo>
                <a:lnTo>
                  <a:pt x="77556" y="53868"/>
                </a:lnTo>
                <a:lnTo>
                  <a:pt x="76417" y="55235"/>
                </a:lnTo>
                <a:lnTo>
                  <a:pt x="75392" y="56601"/>
                </a:lnTo>
                <a:lnTo>
                  <a:pt x="74367" y="58082"/>
                </a:lnTo>
                <a:lnTo>
                  <a:pt x="73343" y="59562"/>
                </a:lnTo>
                <a:lnTo>
                  <a:pt x="72545" y="61043"/>
                </a:lnTo>
                <a:lnTo>
                  <a:pt x="71748" y="62637"/>
                </a:lnTo>
                <a:lnTo>
                  <a:pt x="70951" y="64232"/>
                </a:lnTo>
                <a:lnTo>
                  <a:pt x="70268" y="65940"/>
                </a:lnTo>
                <a:lnTo>
                  <a:pt x="69698" y="67648"/>
                </a:lnTo>
                <a:lnTo>
                  <a:pt x="69243" y="69356"/>
                </a:lnTo>
                <a:lnTo>
                  <a:pt x="68901" y="71179"/>
                </a:lnTo>
                <a:lnTo>
                  <a:pt x="68559" y="73001"/>
                </a:lnTo>
                <a:lnTo>
                  <a:pt x="68332" y="74823"/>
                </a:lnTo>
                <a:lnTo>
                  <a:pt x="68104" y="76645"/>
                </a:lnTo>
                <a:lnTo>
                  <a:pt x="68104" y="78581"/>
                </a:lnTo>
                <a:lnTo>
                  <a:pt x="68104" y="80517"/>
                </a:lnTo>
                <a:lnTo>
                  <a:pt x="68332" y="82339"/>
                </a:lnTo>
                <a:lnTo>
                  <a:pt x="68559" y="84162"/>
                </a:lnTo>
                <a:lnTo>
                  <a:pt x="68901" y="85984"/>
                </a:lnTo>
                <a:lnTo>
                  <a:pt x="69243" y="87806"/>
                </a:lnTo>
                <a:lnTo>
                  <a:pt x="69698" y="89514"/>
                </a:lnTo>
                <a:lnTo>
                  <a:pt x="70268" y="91223"/>
                </a:lnTo>
                <a:lnTo>
                  <a:pt x="70951" y="92931"/>
                </a:lnTo>
                <a:lnTo>
                  <a:pt x="71748" y="94525"/>
                </a:lnTo>
                <a:lnTo>
                  <a:pt x="72545" y="96120"/>
                </a:lnTo>
                <a:lnTo>
                  <a:pt x="73343" y="97600"/>
                </a:lnTo>
                <a:lnTo>
                  <a:pt x="74367" y="99081"/>
                </a:lnTo>
                <a:lnTo>
                  <a:pt x="75392" y="100561"/>
                </a:lnTo>
                <a:lnTo>
                  <a:pt x="76417" y="101928"/>
                </a:lnTo>
                <a:lnTo>
                  <a:pt x="77556" y="103294"/>
                </a:lnTo>
                <a:lnTo>
                  <a:pt x="78809" y="104547"/>
                </a:lnTo>
                <a:lnTo>
                  <a:pt x="80062" y="105800"/>
                </a:lnTo>
                <a:lnTo>
                  <a:pt x="81428" y="106939"/>
                </a:lnTo>
                <a:lnTo>
                  <a:pt x="82795" y="107964"/>
                </a:lnTo>
                <a:lnTo>
                  <a:pt x="84276" y="108989"/>
                </a:lnTo>
                <a:lnTo>
                  <a:pt x="85756" y="110014"/>
                </a:lnTo>
                <a:lnTo>
                  <a:pt x="87237" y="110811"/>
                </a:lnTo>
                <a:lnTo>
                  <a:pt x="88831" y="111608"/>
                </a:lnTo>
                <a:lnTo>
                  <a:pt x="90425" y="112405"/>
                </a:lnTo>
                <a:lnTo>
                  <a:pt x="92134" y="113089"/>
                </a:lnTo>
                <a:lnTo>
                  <a:pt x="93842" y="113658"/>
                </a:lnTo>
                <a:lnTo>
                  <a:pt x="95550" y="114114"/>
                </a:lnTo>
                <a:lnTo>
                  <a:pt x="97372" y="114455"/>
                </a:lnTo>
                <a:lnTo>
                  <a:pt x="99195" y="114797"/>
                </a:lnTo>
                <a:lnTo>
                  <a:pt x="101017" y="115025"/>
                </a:lnTo>
                <a:lnTo>
                  <a:pt x="102839" y="115253"/>
                </a:lnTo>
                <a:lnTo>
                  <a:pt x="106711" y="115253"/>
                </a:lnTo>
                <a:lnTo>
                  <a:pt x="108533" y="115025"/>
                </a:lnTo>
                <a:lnTo>
                  <a:pt x="110355" y="114797"/>
                </a:lnTo>
                <a:lnTo>
                  <a:pt x="112178" y="114455"/>
                </a:lnTo>
                <a:lnTo>
                  <a:pt x="114000" y="114114"/>
                </a:lnTo>
                <a:lnTo>
                  <a:pt x="115708" y="113658"/>
                </a:lnTo>
                <a:lnTo>
                  <a:pt x="117416" y="113089"/>
                </a:lnTo>
                <a:lnTo>
                  <a:pt x="119125" y="112405"/>
                </a:lnTo>
                <a:lnTo>
                  <a:pt x="120719" y="111608"/>
                </a:lnTo>
                <a:lnTo>
                  <a:pt x="122313" y="110811"/>
                </a:lnTo>
                <a:lnTo>
                  <a:pt x="123794" y="110014"/>
                </a:lnTo>
                <a:lnTo>
                  <a:pt x="125274" y="108989"/>
                </a:lnTo>
                <a:lnTo>
                  <a:pt x="126755" y="107964"/>
                </a:lnTo>
                <a:lnTo>
                  <a:pt x="128122" y="106939"/>
                </a:lnTo>
                <a:lnTo>
                  <a:pt x="129488" y="105800"/>
                </a:lnTo>
                <a:lnTo>
                  <a:pt x="130741" y="104547"/>
                </a:lnTo>
                <a:lnTo>
                  <a:pt x="131994" y="103294"/>
                </a:lnTo>
                <a:lnTo>
                  <a:pt x="133133" y="101928"/>
                </a:lnTo>
                <a:lnTo>
                  <a:pt x="134158" y="100561"/>
                </a:lnTo>
                <a:lnTo>
                  <a:pt x="135183" y="99081"/>
                </a:lnTo>
                <a:lnTo>
                  <a:pt x="136208" y="97600"/>
                </a:lnTo>
                <a:lnTo>
                  <a:pt x="137005" y="96120"/>
                </a:lnTo>
                <a:lnTo>
                  <a:pt x="137802" y="94525"/>
                </a:lnTo>
                <a:lnTo>
                  <a:pt x="138599" y="92931"/>
                </a:lnTo>
                <a:lnTo>
                  <a:pt x="139282" y="91223"/>
                </a:lnTo>
                <a:lnTo>
                  <a:pt x="139852" y="89514"/>
                </a:lnTo>
                <a:lnTo>
                  <a:pt x="140307" y="87806"/>
                </a:lnTo>
                <a:lnTo>
                  <a:pt x="140649" y="85984"/>
                </a:lnTo>
                <a:lnTo>
                  <a:pt x="140991" y="84162"/>
                </a:lnTo>
                <a:lnTo>
                  <a:pt x="141218" y="82339"/>
                </a:lnTo>
                <a:lnTo>
                  <a:pt x="141446" y="80517"/>
                </a:lnTo>
                <a:lnTo>
                  <a:pt x="141446" y="78581"/>
                </a:lnTo>
                <a:lnTo>
                  <a:pt x="141446" y="76645"/>
                </a:lnTo>
                <a:lnTo>
                  <a:pt x="141218" y="74823"/>
                </a:lnTo>
                <a:lnTo>
                  <a:pt x="140991" y="73001"/>
                </a:lnTo>
                <a:lnTo>
                  <a:pt x="140649" y="71179"/>
                </a:lnTo>
                <a:lnTo>
                  <a:pt x="140307" y="69356"/>
                </a:lnTo>
                <a:lnTo>
                  <a:pt x="139852" y="67648"/>
                </a:lnTo>
                <a:lnTo>
                  <a:pt x="139282" y="65940"/>
                </a:lnTo>
                <a:lnTo>
                  <a:pt x="138599" y="64232"/>
                </a:lnTo>
                <a:lnTo>
                  <a:pt x="137802" y="62637"/>
                </a:lnTo>
                <a:lnTo>
                  <a:pt x="137005" y="61043"/>
                </a:lnTo>
                <a:lnTo>
                  <a:pt x="136208" y="59562"/>
                </a:lnTo>
                <a:lnTo>
                  <a:pt x="135183" y="58082"/>
                </a:lnTo>
                <a:lnTo>
                  <a:pt x="134158" y="56601"/>
                </a:lnTo>
                <a:lnTo>
                  <a:pt x="133133" y="55235"/>
                </a:lnTo>
                <a:lnTo>
                  <a:pt x="131994" y="53868"/>
                </a:lnTo>
                <a:lnTo>
                  <a:pt x="130741" y="52615"/>
                </a:lnTo>
                <a:lnTo>
                  <a:pt x="129488" y="51363"/>
                </a:lnTo>
                <a:lnTo>
                  <a:pt x="128122" y="50224"/>
                </a:lnTo>
                <a:lnTo>
                  <a:pt x="126755" y="49199"/>
                </a:lnTo>
                <a:lnTo>
                  <a:pt x="125274" y="48174"/>
                </a:lnTo>
                <a:lnTo>
                  <a:pt x="123794" y="47149"/>
                </a:lnTo>
                <a:lnTo>
                  <a:pt x="122313" y="46352"/>
                </a:lnTo>
                <a:lnTo>
                  <a:pt x="120719" y="45554"/>
                </a:lnTo>
                <a:lnTo>
                  <a:pt x="119125" y="44757"/>
                </a:lnTo>
                <a:lnTo>
                  <a:pt x="117416" y="44074"/>
                </a:lnTo>
                <a:lnTo>
                  <a:pt x="115708" y="43504"/>
                </a:lnTo>
                <a:lnTo>
                  <a:pt x="114000" y="43049"/>
                </a:lnTo>
                <a:lnTo>
                  <a:pt x="112178" y="42707"/>
                </a:lnTo>
                <a:lnTo>
                  <a:pt x="110355" y="42366"/>
                </a:lnTo>
                <a:lnTo>
                  <a:pt x="108533" y="42138"/>
                </a:lnTo>
                <a:lnTo>
                  <a:pt x="106711" y="41910"/>
                </a:lnTo>
                <a:close/>
                <a:moveTo>
                  <a:pt x="104775" y="20955"/>
                </a:moveTo>
                <a:lnTo>
                  <a:pt x="109103" y="21069"/>
                </a:lnTo>
                <a:lnTo>
                  <a:pt x="113316" y="21411"/>
                </a:lnTo>
                <a:lnTo>
                  <a:pt x="117530" y="21866"/>
                </a:lnTo>
                <a:lnTo>
                  <a:pt x="121630" y="22663"/>
                </a:lnTo>
                <a:lnTo>
                  <a:pt x="125730" y="23574"/>
                </a:lnTo>
                <a:lnTo>
                  <a:pt x="129716" y="24713"/>
                </a:lnTo>
                <a:lnTo>
                  <a:pt x="133588" y="26080"/>
                </a:lnTo>
                <a:lnTo>
                  <a:pt x="137346" y="27560"/>
                </a:lnTo>
                <a:lnTo>
                  <a:pt x="141105" y="29269"/>
                </a:lnTo>
                <a:lnTo>
                  <a:pt x="144635" y="31091"/>
                </a:lnTo>
                <a:lnTo>
                  <a:pt x="148166" y="33141"/>
                </a:lnTo>
                <a:lnTo>
                  <a:pt x="151582" y="35305"/>
                </a:lnTo>
                <a:lnTo>
                  <a:pt x="154885" y="37582"/>
                </a:lnTo>
                <a:lnTo>
                  <a:pt x="158074" y="40088"/>
                </a:lnTo>
                <a:lnTo>
                  <a:pt x="161149" y="42707"/>
                </a:lnTo>
                <a:lnTo>
                  <a:pt x="163996" y="45554"/>
                </a:lnTo>
                <a:lnTo>
                  <a:pt x="166843" y="48401"/>
                </a:lnTo>
                <a:lnTo>
                  <a:pt x="169462" y="51476"/>
                </a:lnTo>
                <a:lnTo>
                  <a:pt x="171968" y="54665"/>
                </a:lnTo>
                <a:lnTo>
                  <a:pt x="174245" y="57968"/>
                </a:lnTo>
                <a:lnTo>
                  <a:pt x="176409" y="61384"/>
                </a:lnTo>
                <a:lnTo>
                  <a:pt x="178459" y="64915"/>
                </a:lnTo>
                <a:lnTo>
                  <a:pt x="180281" y="68445"/>
                </a:lnTo>
                <a:lnTo>
                  <a:pt x="181990" y="72204"/>
                </a:lnTo>
                <a:lnTo>
                  <a:pt x="183470" y="75962"/>
                </a:lnTo>
                <a:lnTo>
                  <a:pt x="184837" y="79834"/>
                </a:lnTo>
                <a:lnTo>
                  <a:pt x="185976" y="83820"/>
                </a:lnTo>
                <a:lnTo>
                  <a:pt x="186887" y="87920"/>
                </a:lnTo>
                <a:lnTo>
                  <a:pt x="187684" y="92020"/>
                </a:lnTo>
                <a:lnTo>
                  <a:pt x="188139" y="96234"/>
                </a:lnTo>
                <a:lnTo>
                  <a:pt x="188481" y="100447"/>
                </a:lnTo>
                <a:lnTo>
                  <a:pt x="188595" y="104775"/>
                </a:lnTo>
                <a:lnTo>
                  <a:pt x="188481" y="108305"/>
                </a:lnTo>
                <a:lnTo>
                  <a:pt x="188253" y="111836"/>
                </a:lnTo>
                <a:lnTo>
                  <a:pt x="187912" y="115366"/>
                </a:lnTo>
                <a:lnTo>
                  <a:pt x="187456" y="118783"/>
                </a:lnTo>
                <a:lnTo>
                  <a:pt x="186773" y="122086"/>
                </a:lnTo>
                <a:lnTo>
                  <a:pt x="185976" y="125502"/>
                </a:lnTo>
                <a:lnTo>
                  <a:pt x="185065" y="128691"/>
                </a:lnTo>
                <a:lnTo>
                  <a:pt x="184040" y="131994"/>
                </a:lnTo>
                <a:lnTo>
                  <a:pt x="182787" y="135183"/>
                </a:lnTo>
                <a:lnTo>
                  <a:pt x="181534" y="138257"/>
                </a:lnTo>
                <a:lnTo>
                  <a:pt x="180167" y="141218"/>
                </a:lnTo>
                <a:lnTo>
                  <a:pt x="178573" y="144180"/>
                </a:lnTo>
                <a:lnTo>
                  <a:pt x="176979" y="147141"/>
                </a:lnTo>
                <a:lnTo>
                  <a:pt x="175270" y="149988"/>
                </a:lnTo>
                <a:lnTo>
                  <a:pt x="173334" y="152721"/>
                </a:lnTo>
                <a:lnTo>
                  <a:pt x="171398" y="155340"/>
                </a:lnTo>
                <a:lnTo>
                  <a:pt x="169918" y="153746"/>
                </a:lnTo>
                <a:lnTo>
                  <a:pt x="168323" y="152152"/>
                </a:lnTo>
                <a:lnTo>
                  <a:pt x="166615" y="150557"/>
                </a:lnTo>
                <a:lnTo>
                  <a:pt x="164907" y="149077"/>
                </a:lnTo>
                <a:lnTo>
                  <a:pt x="162971" y="147710"/>
                </a:lnTo>
                <a:lnTo>
                  <a:pt x="161035" y="146343"/>
                </a:lnTo>
                <a:lnTo>
                  <a:pt x="158985" y="145091"/>
                </a:lnTo>
                <a:lnTo>
                  <a:pt x="156821" y="143838"/>
                </a:lnTo>
                <a:lnTo>
                  <a:pt x="154657" y="142699"/>
                </a:lnTo>
                <a:lnTo>
                  <a:pt x="152379" y="141674"/>
                </a:lnTo>
                <a:lnTo>
                  <a:pt x="150102" y="140649"/>
                </a:lnTo>
                <a:lnTo>
                  <a:pt x="147824" y="139624"/>
                </a:lnTo>
                <a:lnTo>
                  <a:pt x="143041" y="137916"/>
                </a:lnTo>
                <a:lnTo>
                  <a:pt x="138257" y="136321"/>
                </a:lnTo>
                <a:lnTo>
                  <a:pt x="133360" y="134955"/>
                </a:lnTo>
                <a:lnTo>
                  <a:pt x="128577" y="133930"/>
                </a:lnTo>
                <a:lnTo>
                  <a:pt x="124022" y="132905"/>
                </a:lnTo>
                <a:lnTo>
                  <a:pt x="119580" y="132222"/>
                </a:lnTo>
                <a:lnTo>
                  <a:pt x="115366" y="131652"/>
                </a:lnTo>
                <a:lnTo>
                  <a:pt x="111380" y="131310"/>
                </a:lnTo>
                <a:lnTo>
                  <a:pt x="107850" y="131083"/>
                </a:lnTo>
                <a:lnTo>
                  <a:pt x="104775" y="130969"/>
                </a:lnTo>
                <a:lnTo>
                  <a:pt x="101700" y="131083"/>
                </a:lnTo>
                <a:lnTo>
                  <a:pt x="98170" y="131310"/>
                </a:lnTo>
                <a:lnTo>
                  <a:pt x="94184" y="131652"/>
                </a:lnTo>
                <a:lnTo>
                  <a:pt x="89970" y="132222"/>
                </a:lnTo>
                <a:lnTo>
                  <a:pt x="85528" y="132905"/>
                </a:lnTo>
                <a:lnTo>
                  <a:pt x="80973" y="133930"/>
                </a:lnTo>
                <a:lnTo>
                  <a:pt x="76190" y="134955"/>
                </a:lnTo>
                <a:lnTo>
                  <a:pt x="71293" y="136321"/>
                </a:lnTo>
                <a:lnTo>
                  <a:pt x="66509" y="137916"/>
                </a:lnTo>
                <a:lnTo>
                  <a:pt x="61726" y="139624"/>
                </a:lnTo>
                <a:lnTo>
                  <a:pt x="59448" y="140649"/>
                </a:lnTo>
                <a:lnTo>
                  <a:pt x="57171" y="141674"/>
                </a:lnTo>
                <a:lnTo>
                  <a:pt x="54893" y="142699"/>
                </a:lnTo>
                <a:lnTo>
                  <a:pt x="52729" y="143838"/>
                </a:lnTo>
                <a:lnTo>
                  <a:pt x="50565" y="145091"/>
                </a:lnTo>
                <a:lnTo>
                  <a:pt x="48515" y="146343"/>
                </a:lnTo>
                <a:lnTo>
                  <a:pt x="46579" y="147710"/>
                </a:lnTo>
                <a:lnTo>
                  <a:pt x="44643" y="149077"/>
                </a:lnTo>
                <a:lnTo>
                  <a:pt x="42935" y="150557"/>
                </a:lnTo>
                <a:lnTo>
                  <a:pt x="41227" y="152152"/>
                </a:lnTo>
                <a:lnTo>
                  <a:pt x="39632" y="153746"/>
                </a:lnTo>
                <a:lnTo>
                  <a:pt x="38152" y="155340"/>
                </a:lnTo>
                <a:lnTo>
                  <a:pt x="36216" y="152721"/>
                </a:lnTo>
                <a:lnTo>
                  <a:pt x="34280" y="149988"/>
                </a:lnTo>
                <a:lnTo>
                  <a:pt x="32571" y="147141"/>
                </a:lnTo>
                <a:lnTo>
                  <a:pt x="30977" y="144180"/>
                </a:lnTo>
                <a:lnTo>
                  <a:pt x="29383" y="141218"/>
                </a:lnTo>
                <a:lnTo>
                  <a:pt x="28016" y="138257"/>
                </a:lnTo>
                <a:lnTo>
                  <a:pt x="26763" y="135183"/>
                </a:lnTo>
                <a:lnTo>
                  <a:pt x="25510" y="131994"/>
                </a:lnTo>
                <a:lnTo>
                  <a:pt x="24485" y="128691"/>
                </a:lnTo>
                <a:lnTo>
                  <a:pt x="23574" y="125502"/>
                </a:lnTo>
                <a:lnTo>
                  <a:pt x="22777" y="122086"/>
                </a:lnTo>
                <a:lnTo>
                  <a:pt x="22094" y="118783"/>
                </a:lnTo>
                <a:lnTo>
                  <a:pt x="21638" y="115366"/>
                </a:lnTo>
                <a:lnTo>
                  <a:pt x="21297" y="111836"/>
                </a:lnTo>
                <a:lnTo>
                  <a:pt x="21069" y="108305"/>
                </a:lnTo>
                <a:lnTo>
                  <a:pt x="20955" y="104775"/>
                </a:lnTo>
                <a:lnTo>
                  <a:pt x="21069" y="100447"/>
                </a:lnTo>
                <a:lnTo>
                  <a:pt x="21411" y="96234"/>
                </a:lnTo>
                <a:lnTo>
                  <a:pt x="21866" y="92020"/>
                </a:lnTo>
                <a:lnTo>
                  <a:pt x="22663" y="87920"/>
                </a:lnTo>
                <a:lnTo>
                  <a:pt x="23574" y="83820"/>
                </a:lnTo>
                <a:lnTo>
                  <a:pt x="24713" y="79834"/>
                </a:lnTo>
                <a:lnTo>
                  <a:pt x="26080" y="75962"/>
                </a:lnTo>
                <a:lnTo>
                  <a:pt x="27560" y="72204"/>
                </a:lnTo>
                <a:lnTo>
                  <a:pt x="29269" y="68445"/>
                </a:lnTo>
                <a:lnTo>
                  <a:pt x="31091" y="64915"/>
                </a:lnTo>
                <a:lnTo>
                  <a:pt x="33141" y="61384"/>
                </a:lnTo>
                <a:lnTo>
                  <a:pt x="35305" y="57968"/>
                </a:lnTo>
                <a:lnTo>
                  <a:pt x="37582" y="54665"/>
                </a:lnTo>
                <a:lnTo>
                  <a:pt x="40088" y="51476"/>
                </a:lnTo>
                <a:lnTo>
                  <a:pt x="42707" y="48401"/>
                </a:lnTo>
                <a:lnTo>
                  <a:pt x="45554" y="45554"/>
                </a:lnTo>
                <a:lnTo>
                  <a:pt x="48401" y="42707"/>
                </a:lnTo>
                <a:lnTo>
                  <a:pt x="51476" y="40088"/>
                </a:lnTo>
                <a:lnTo>
                  <a:pt x="54665" y="37582"/>
                </a:lnTo>
                <a:lnTo>
                  <a:pt x="57968" y="35305"/>
                </a:lnTo>
                <a:lnTo>
                  <a:pt x="61384" y="33141"/>
                </a:lnTo>
                <a:lnTo>
                  <a:pt x="64915" y="31091"/>
                </a:lnTo>
                <a:lnTo>
                  <a:pt x="68445" y="29269"/>
                </a:lnTo>
                <a:lnTo>
                  <a:pt x="72204" y="27560"/>
                </a:lnTo>
                <a:lnTo>
                  <a:pt x="75962" y="26080"/>
                </a:lnTo>
                <a:lnTo>
                  <a:pt x="79834" y="24713"/>
                </a:lnTo>
                <a:lnTo>
                  <a:pt x="83820" y="23574"/>
                </a:lnTo>
                <a:lnTo>
                  <a:pt x="87920" y="22663"/>
                </a:lnTo>
                <a:lnTo>
                  <a:pt x="92020" y="21866"/>
                </a:lnTo>
                <a:lnTo>
                  <a:pt x="96234" y="21411"/>
                </a:lnTo>
                <a:lnTo>
                  <a:pt x="100447" y="21069"/>
                </a:lnTo>
                <a:lnTo>
                  <a:pt x="104775" y="20955"/>
                </a:lnTo>
                <a:close/>
                <a:moveTo>
                  <a:pt x="102042" y="0"/>
                </a:moveTo>
                <a:lnTo>
                  <a:pt x="99422" y="114"/>
                </a:lnTo>
                <a:lnTo>
                  <a:pt x="94070" y="569"/>
                </a:lnTo>
                <a:lnTo>
                  <a:pt x="88831" y="1253"/>
                </a:lnTo>
                <a:lnTo>
                  <a:pt x="83706" y="2164"/>
                </a:lnTo>
                <a:lnTo>
                  <a:pt x="78581" y="3303"/>
                </a:lnTo>
                <a:lnTo>
                  <a:pt x="73684" y="4669"/>
                </a:lnTo>
                <a:lnTo>
                  <a:pt x="68787" y="6378"/>
                </a:lnTo>
                <a:lnTo>
                  <a:pt x="64004" y="8200"/>
                </a:lnTo>
                <a:lnTo>
                  <a:pt x="59335" y="10364"/>
                </a:lnTo>
                <a:lnTo>
                  <a:pt x="54893" y="12641"/>
                </a:lnTo>
                <a:lnTo>
                  <a:pt x="50451" y="15147"/>
                </a:lnTo>
                <a:lnTo>
                  <a:pt x="46238" y="17880"/>
                </a:lnTo>
                <a:lnTo>
                  <a:pt x="42138" y="20841"/>
                </a:lnTo>
                <a:lnTo>
                  <a:pt x="38152" y="23916"/>
                </a:lnTo>
                <a:lnTo>
                  <a:pt x="34394" y="27219"/>
                </a:lnTo>
                <a:lnTo>
                  <a:pt x="30749" y="30749"/>
                </a:lnTo>
                <a:lnTo>
                  <a:pt x="27219" y="34394"/>
                </a:lnTo>
                <a:lnTo>
                  <a:pt x="23916" y="38152"/>
                </a:lnTo>
                <a:lnTo>
                  <a:pt x="20841" y="42138"/>
                </a:lnTo>
                <a:lnTo>
                  <a:pt x="17880" y="46238"/>
                </a:lnTo>
                <a:lnTo>
                  <a:pt x="15147" y="50451"/>
                </a:lnTo>
                <a:lnTo>
                  <a:pt x="12641" y="54893"/>
                </a:lnTo>
                <a:lnTo>
                  <a:pt x="10364" y="59335"/>
                </a:lnTo>
                <a:lnTo>
                  <a:pt x="8200" y="64004"/>
                </a:lnTo>
                <a:lnTo>
                  <a:pt x="6378" y="68787"/>
                </a:lnTo>
                <a:lnTo>
                  <a:pt x="4669" y="73684"/>
                </a:lnTo>
                <a:lnTo>
                  <a:pt x="3303" y="78581"/>
                </a:lnTo>
                <a:lnTo>
                  <a:pt x="2164" y="83706"/>
                </a:lnTo>
                <a:lnTo>
                  <a:pt x="1253" y="88831"/>
                </a:lnTo>
                <a:lnTo>
                  <a:pt x="569" y="94070"/>
                </a:lnTo>
                <a:lnTo>
                  <a:pt x="114" y="99422"/>
                </a:lnTo>
                <a:lnTo>
                  <a:pt x="0" y="102042"/>
                </a:lnTo>
                <a:lnTo>
                  <a:pt x="0" y="104775"/>
                </a:lnTo>
                <a:lnTo>
                  <a:pt x="0" y="107508"/>
                </a:lnTo>
                <a:lnTo>
                  <a:pt x="114" y="110128"/>
                </a:lnTo>
                <a:lnTo>
                  <a:pt x="569" y="115480"/>
                </a:lnTo>
                <a:lnTo>
                  <a:pt x="1253" y="120719"/>
                </a:lnTo>
                <a:lnTo>
                  <a:pt x="2164" y="125844"/>
                </a:lnTo>
                <a:lnTo>
                  <a:pt x="3303" y="130969"/>
                </a:lnTo>
                <a:lnTo>
                  <a:pt x="4669" y="135866"/>
                </a:lnTo>
                <a:lnTo>
                  <a:pt x="6378" y="140763"/>
                </a:lnTo>
                <a:lnTo>
                  <a:pt x="8200" y="145546"/>
                </a:lnTo>
                <a:lnTo>
                  <a:pt x="10364" y="150215"/>
                </a:lnTo>
                <a:lnTo>
                  <a:pt x="12641" y="154657"/>
                </a:lnTo>
                <a:lnTo>
                  <a:pt x="15147" y="159099"/>
                </a:lnTo>
                <a:lnTo>
                  <a:pt x="17880" y="163312"/>
                </a:lnTo>
                <a:lnTo>
                  <a:pt x="20841" y="167412"/>
                </a:lnTo>
                <a:lnTo>
                  <a:pt x="23916" y="171398"/>
                </a:lnTo>
                <a:lnTo>
                  <a:pt x="27219" y="175156"/>
                </a:lnTo>
                <a:lnTo>
                  <a:pt x="30749" y="178801"/>
                </a:lnTo>
                <a:lnTo>
                  <a:pt x="34394" y="182331"/>
                </a:lnTo>
                <a:lnTo>
                  <a:pt x="38152" y="185634"/>
                </a:lnTo>
                <a:lnTo>
                  <a:pt x="42138" y="188709"/>
                </a:lnTo>
                <a:lnTo>
                  <a:pt x="46238" y="191670"/>
                </a:lnTo>
                <a:lnTo>
                  <a:pt x="50451" y="194403"/>
                </a:lnTo>
                <a:lnTo>
                  <a:pt x="54893" y="196909"/>
                </a:lnTo>
                <a:lnTo>
                  <a:pt x="59335" y="199186"/>
                </a:lnTo>
                <a:lnTo>
                  <a:pt x="64004" y="201350"/>
                </a:lnTo>
                <a:lnTo>
                  <a:pt x="68787" y="203172"/>
                </a:lnTo>
                <a:lnTo>
                  <a:pt x="73684" y="204881"/>
                </a:lnTo>
                <a:lnTo>
                  <a:pt x="78581" y="206247"/>
                </a:lnTo>
                <a:lnTo>
                  <a:pt x="83706" y="207386"/>
                </a:lnTo>
                <a:lnTo>
                  <a:pt x="88831" y="208297"/>
                </a:lnTo>
                <a:lnTo>
                  <a:pt x="94070" y="208981"/>
                </a:lnTo>
                <a:lnTo>
                  <a:pt x="99422" y="209436"/>
                </a:lnTo>
                <a:lnTo>
                  <a:pt x="102042" y="209550"/>
                </a:lnTo>
                <a:lnTo>
                  <a:pt x="107508" y="209550"/>
                </a:lnTo>
                <a:lnTo>
                  <a:pt x="110128" y="209436"/>
                </a:lnTo>
                <a:lnTo>
                  <a:pt x="115480" y="208981"/>
                </a:lnTo>
                <a:lnTo>
                  <a:pt x="120719" y="208297"/>
                </a:lnTo>
                <a:lnTo>
                  <a:pt x="125844" y="207386"/>
                </a:lnTo>
                <a:lnTo>
                  <a:pt x="130969" y="206247"/>
                </a:lnTo>
                <a:lnTo>
                  <a:pt x="135866" y="204881"/>
                </a:lnTo>
                <a:lnTo>
                  <a:pt x="140763" y="203172"/>
                </a:lnTo>
                <a:lnTo>
                  <a:pt x="145546" y="201350"/>
                </a:lnTo>
                <a:lnTo>
                  <a:pt x="150215" y="199186"/>
                </a:lnTo>
                <a:lnTo>
                  <a:pt x="154657" y="196909"/>
                </a:lnTo>
                <a:lnTo>
                  <a:pt x="159099" y="194403"/>
                </a:lnTo>
                <a:lnTo>
                  <a:pt x="163312" y="191670"/>
                </a:lnTo>
                <a:lnTo>
                  <a:pt x="167412" y="188709"/>
                </a:lnTo>
                <a:lnTo>
                  <a:pt x="171398" y="185634"/>
                </a:lnTo>
                <a:lnTo>
                  <a:pt x="175156" y="182331"/>
                </a:lnTo>
                <a:lnTo>
                  <a:pt x="178801" y="178801"/>
                </a:lnTo>
                <a:lnTo>
                  <a:pt x="182331" y="175156"/>
                </a:lnTo>
                <a:lnTo>
                  <a:pt x="185634" y="171398"/>
                </a:lnTo>
                <a:lnTo>
                  <a:pt x="188709" y="167412"/>
                </a:lnTo>
                <a:lnTo>
                  <a:pt x="191670" y="163312"/>
                </a:lnTo>
                <a:lnTo>
                  <a:pt x="194403" y="159099"/>
                </a:lnTo>
                <a:lnTo>
                  <a:pt x="196909" y="154657"/>
                </a:lnTo>
                <a:lnTo>
                  <a:pt x="199186" y="150215"/>
                </a:lnTo>
                <a:lnTo>
                  <a:pt x="201350" y="145546"/>
                </a:lnTo>
                <a:lnTo>
                  <a:pt x="203172" y="140763"/>
                </a:lnTo>
                <a:lnTo>
                  <a:pt x="204881" y="135866"/>
                </a:lnTo>
                <a:lnTo>
                  <a:pt x="206247" y="130969"/>
                </a:lnTo>
                <a:lnTo>
                  <a:pt x="207386" y="125844"/>
                </a:lnTo>
                <a:lnTo>
                  <a:pt x="208297" y="120719"/>
                </a:lnTo>
                <a:lnTo>
                  <a:pt x="208981" y="115480"/>
                </a:lnTo>
                <a:lnTo>
                  <a:pt x="209436" y="110128"/>
                </a:lnTo>
                <a:lnTo>
                  <a:pt x="209550" y="107508"/>
                </a:lnTo>
                <a:lnTo>
                  <a:pt x="209550" y="104775"/>
                </a:lnTo>
                <a:lnTo>
                  <a:pt x="209550" y="102042"/>
                </a:lnTo>
                <a:lnTo>
                  <a:pt x="209436" y="99422"/>
                </a:lnTo>
                <a:lnTo>
                  <a:pt x="208981" y="94070"/>
                </a:lnTo>
                <a:lnTo>
                  <a:pt x="208297" y="88831"/>
                </a:lnTo>
                <a:lnTo>
                  <a:pt x="207386" y="83706"/>
                </a:lnTo>
                <a:lnTo>
                  <a:pt x="206247" y="78581"/>
                </a:lnTo>
                <a:lnTo>
                  <a:pt x="204881" y="73684"/>
                </a:lnTo>
                <a:lnTo>
                  <a:pt x="203172" y="68787"/>
                </a:lnTo>
                <a:lnTo>
                  <a:pt x="201350" y="64004"/>
                </a:lnTo>
                <a:lnTo>
                  <a:pt x="199186" y="59335"/>
                </a:lnTo>
                <a:lnTo>
                  <a:pt x="196909" y="54893"/>
                </a:lnTo>
                <a:lnTo>
                  <a:pt x="194403" y="50451"/>
                </a:lnTo>
                <a:lnTo>
                  <a:pt x="191670" y="46238"/>
                </a:lnTo>
                <a:lnTo>
                  <a:pt x="188709" y="42138"/>
                </a:lnTo>
                <a:lnTo>
                  <a:pt x="185634" y="38152"/>
                </a:lnTo>
                <a:lnTo>
                  <a:pt x="182331" y="34394"/>
                </a:lnTo>
                <a:lnTo>
                  <a:pt x="178801" y="30749"/>
                </a:lnTo>
                <a:lnTo>
                  <a:pt x="175156" y="27219"/>
                </a:lnTo>
                <a:lnTo>
                  <a:pt x="171398" y="23916"/>
                </a:lnTo>
                <a:lnTo>
                  <a:pt x="167412" y="20841"/>
                </a:lnTo>
                <a:lnTo>
                  <a:pt x="163312" y="17880"/>
                </a:lnTo>
                <a:lnTo>
                  <a:pt x="159099" y="15147"/>
                </a:lnTo>
                <a:lnTo>
                  <a:pt x="154657" y="12641"/>
                </a:lnTo>
                <a:lnTo>
                  <a:pt x="150215" y="10364"/>
                </a:lnTo>
                <a:lnTo>
                  <a:pt x="145546" y="8200"/>
                </a:lnTo>
                <a:lnTo>
                  <a:pt x="140763" y="6378"/>
                </a:lnTo>
                <a:lnTo>
                  <a:pt x="135866" y="4669"/>
                </a:lnTo>
                <a:lnTo>
                  <a:pt x="130969" y="3303"/>
                </a:lnTo>
                <a:lnTo>
                  <a:pt x="125844" y="2164"/>
                </a:lnTo>
                <a:lnTo>
                  <a:pt x="120719" y="1253"/>
                </a:lnTo>
                <a:lnTo>
                  <a:pt x="115480" y="569"/>
                </a:lnTo>
                <a:lnTo>
                  <a:pt x="110128" y="114"/>
                </a:lnTo>
                <a:lnTo>
                  <a:pt x="107508" y="0"/>
                </a:lnTo>
                <a:close/>
              </a:path>
            </a:pathLst>
          </a:custGeom>
          <a:gradFill>
            <a:gsLst>
              <a:gs pos="0">
                <a:srgbClr val="E8F0FE"/>
              </a:gs>
              <a:gs pos="100000">
                <a:srgbClr val="4285F4"/>
              </a:gs>
            </a:gsLst>
            <a:lin ang="1619866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31"/>
          <p:cNvSpPr txBox="1"/>
          <p:nvPr/>
        </p:nvSpPr>
        <p:spPr>
          <a:xfrm>
            <a:off x="308350" y="2663750"/>
            <a:ext cx="1937400" cy="12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91425" wrap="square" tIns="0">
            <a:noAutofit/>
          </a:bodyPr>
          <a:lstStyle/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Google Sans"/>
              <a:buChar char="●"/>
            </a:pPr>
            <a:r>
              <a:rPr lang="en-GB" sz="10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Bullets should be clear</a:t>
            </a:r>
            <a:br>
              <a:rPr lang="en-GB" sz="10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</a:br>
            <a:r>
              <a:rPr lang="en-GB" sz="10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&amp; punchy </a:t>
            </a:r>
            <a:endParaRPr sz="100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202124"/>
              </a:buClr>
              <a:buSzPts val="1000"/>
              <a:buFont typeface="Google Sans"/>
              <a:buChar char="●"/>
            </a:pPr>
            <a:r>
              <a:rPr lang="en-GB" sz="10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Single lines when possible</a:t>
            </a:r>
            <a:endParaRPr sz="100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215" name="Google Shape;215;p31"/>
          <p:cNvCxnSpPr/>
          <p:nvPr/>
        </p:nvCxnSpPr>
        <p:spPr>
          <a:xfrm>
            <a:off x="451600" y="2274575"/>
            <a:ext cx="1650900" cy="0"/>
          </a:xfrm>
          <a:prstGeom prst="straightConnector1">
            <a:avLst/>
          </a:prstGeom>
          <a:noFill/>
          <a:ln cap="flat" cmpd="sng" w="9525">
            <a:solidFill>
              <a:srgbClr val="4285F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6" name="Google Shape;216;p31"/>
          <p:cNvSpPr txBox="1"/>
          <p:nvPr/>
        </p:nvSpPr>
        <p:spPr>
          <a:xfrm>
            <a:off x="2503963" y="2663750"/>
            <a:ext cx="1937400" cy="12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91425" wrap="square" tIns="0">
            <a:noAutofit/>
          </a:bodyPr>
          <a:lstStyle/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Google Sans"/>
              <a:buChar char="●"/>
            </a:pPr>
            <a:r>
              <a:rPr lang="en-GB" sz="10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Bullets should be clear</a:t>
            </a:r>
            <a:br>
              <a:rPr lang="en-GB" sz="10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</a:br>
            <a:r>
              <a:rPr lang="en-GB" sz="10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&amp; punchy </a:t>
            </a:r>
            <a:endParaRPr sz="100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202124"/>
              </a:buClr>
              <a:buSzPts val="1000"/>
              <a:buFont typeface="Google Sans"/>
              <a:buChar char="●"/>
            </a:pPr>
            <a:r>
              <a:rPr lang="en-GB" sz="10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Single lines when possible</a:t>
            </a:r>
            <a:endParaRPr sz="100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217" name="Google Shape;217;p31"/>
          <p:cNvCxnSpPr/>
          <p:nvPr/>
        </p:nvCxnSpPr>
        <p:spPr>
          <a:xfrm>
            <a:off x="2647213" y="2274575"/>
            <a:ext cx="1650900" cy="0"/>
          </a:xfrm>
          <a:prstGeom prst="straightConnector1">
            <a:avLst/>
          </a:prstGeom>
          <a:noFill/>
          <a:ln cap="flat" cmpd="sng" w="9525">
            <a:solidFill>
              <a:srgbClr val="34A85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8" name="Google Shape;218;p31"/>
          <p:cNvSpPr txBox="1"/>
          <p:nvPr/>
        </p:nvSpPr>
        <p:spPr>
          <a:xfrm>
            <a:off x="4696300" y="2663750"/>
            <a:ext cx="1937400" cy="12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91425" wrap="square" tIns="0">
            <a:noAutofit/>
          </a:bodyPr>
          <a:lstStyle/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Google Sans"/>
              <a:buChar char="●"/>
            </a:pPr>
            <a:r>
              <a:rPr lang="en-GB" sz="10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Bullets should be clear</a:t>
            </a:r>
            <a:br>
              <a:rPr lang="en-GB" sz="10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</a:br>
            <a:r>
              <a:rPr lang="en-GB" sz="10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&amp; punchy </a:t>
            </a:r>
            <a:endParaRPr sz="100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202124"/>
              </a:buClr>
              <a:buSzPts val="1000"/>
              <a:buFont typeface="Google Sans"/>
              <a:buChar char="●"/>
            </a:pPr>
            <a:r>
              <a:rPr lang="en-GB" sz="10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Single lines when possible</a:t>
            </a:r>
            <a:endParaRPr sz="100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219" name="Google Shape;219;p31"/>
          <p:cNvCxnSpPr/>
          <p:nvPr/>
        </p:nvCxnSpPr>
        <p:spPr>
          <a:xfrm>
            <a:off x="4839550" y="2274575"/>
            <a:ext cx="1650900" cy="0"/>
          </a:xfrm>
          <a:prstGeom prst="straightConnector1">
            <a:avLst/>
          </a:prstGeom>
          <a:noFill/>
          <a:ln cap="flat" cmpd="sng" w="9525">
            <a:solidFill>
              <a:srgbClr val="FBBC0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0" name="Google Shape;220;p31"/>
          <p:cNvSpPr txBox="1"/>
          <p:nvPr/>
        </p:nvSpPr>
        <p:spPr>
          <a:xfrm>
            <a:off x="6888650" y="2663750"/>
            <a:ext cx="1937400" cy="12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91425" wrap="square" tIns="0">
            <a:noAutofit/>
          </a:bodyPr>
          <a:lstStyle/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Google Sans"/>
              <a:buChar char="●"/>
            </a:pPr>
            <a:r>
              <a:rPr lang="en-GB" sz="10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Bullets should be clear</a:t>
            </a:r>
            <a:br>
              <a:rPr lang="en-GB" sz="10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</a:br>
            <a:r>
              <a:rPr lang="en-GB" sz="10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&amp; punchy </a:t>
            </a:r>
            <a:endParaRPr sz="100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202124"/>
              </a:buClr>
              <a:buSzPts val="1000"/>
              <a:buFont typeface="Google Sans"/>
              <a:buChar char="●"/>
            </a:pPr>
            <a:r>
              <a:rPr lang="en-GB" sz="10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Single lines when possible</a:t>
            </a:r>
            <a:endParaRPr sz="100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221" name="Google Shape;221;p31"/>
          <p:cNvCxnSpPr/>
          <p:nvPr/>
        </p:nvCxnSpPr>
        <p:spPr>
          <a:xfrm>
            <a:off x="7031900" y="2274575"/>
            <a:ext cx="1650900" cy="0"/>
          </a:xfrm>
          <a:prstGeom prst="straightConnector1">
            <a:avLst/>
          </a:prstGeom>
          <a:noFill/>
          <a:ln cap="flat" cmpd="sng" w="9525">
            <a:solidFill>
              <a:srgbClr val="EA433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2" name="Google Shape;222;p31"/>
          <p:cNvSpPr txBox="1"/>
          <p:nvPr/>
        </p:nvSpPr>
        <p:spPr>
          <a:xfrm>
            <a:off x="457200" y="598300"/>
            <a:ext cx="5459100" cy="41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91425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Comparison</a:t>
            </a:r>
            <a:endParaRPr b="1" sz="200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23" name="Google Shape;223;p31"/>
          <p:cNvSpPr/>
          <p:nvPr/>
        </p:nvSpPr>
        <p:spPr>
          <a:xfrm>
            <a:off x="2510514" y="1161750"/>
            <a:ext cx="4126500" cy="2742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31"/>
          <p:cNvSpPr/>
          <p:nvPr/>
        </p:nvSpPr>
        <p:spPr>
          <a:xfrm>
            <a:off x="2510475" y="1161750"/>
            <a:ext cx="4126500" cy="2913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31"/>
          <p:cNvSpPr/>
          <p:nvPr/>
        </p:nvSpPr>
        <p:spPr>
          <a:xfrm>
            <a:off x="6888650" y="1161750"/>
            <a:ext cx="1937400" cy="2913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31"/>
          <p:cNvSpPr/>
          <p:nvPr/>
        </p:nvSpPr>
        <p:spPr>
          <a:xfrm>
            <a:off x="308375" y="1161750"/>
            <a:ext cx="1937400" cy="2913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31"/>
          <p:cNvSpPr txBox="1"/>
          <p:nvPr/>
        </p:nvSpPr>
        <p:spPr>
          <a:xfrm>
            <a:off x="386965" y="1581488"/>
            <a:ext cx="1858800" cy="12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3C4043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Stuffing</a:t>
            </a:r>
            <a:endParaRPr>
              <a:solidFill>
                <a:srgbClr val="3C4043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228" name="Google Shape;228;p31"/>
          <p:cNvSpPr txBox="1"/>
          <p:nvPr/>
        </p:nvSpPr>
        <p:spPr>
          <a:xfrm>
            <a:off x="2543277" y="1604025"/>
            <a:ext cx="1858800" cy="12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797979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Map Reduce</a:t>
            </a:r>
            <a:endParaRPr>
              <a:solidFill>
                <a:srgbClr val="797979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C4043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229" name="Google Shape;229;p31"/>
          <p:cNvSpPr txBox="1"/>
          <p:nvPr/>
        </p:nvSpPr>
        <p:spPr>
          <a:xfrm>
            <a:off x="4738876" y="1631900"/>
            <a:ext cx="1858800" cy="12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797979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Refining</a:t>
            </a:r>
            <a:endParaRPr>
              <a:solidFill>
                <a:srgbClr val="3C4043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230" name="Google Shape;230;p31"/>
          <p:cNvSpPr txBox="1"/>
          <p:nvPr/>
        </p:nvSpPr>
        <p:spPr>
          <a:xfrm>
            <a:off x="6888661" y="1708100"/>
            <a:ext cx="1858800" cy="12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24242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Vector Stores</a:t>
            </a:r>
            <a:endParaRPr>
              <a:solidFill>
                <a:srgbClr val="424242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231" name="Google Shape;231;p31"/>
          <p:cNvSpPr txBox="1"/>
          <p:nvPr/>
        </p:nvSpPr>
        <p:spPr>
          <a:xfrm>
            <a:off x="269425" y="2663750"/>
            <a:ext cx="2049300" cy="12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91425" wrap="square" tIns="0">
            <a:noAutofit/>
          </a:bodyPr>
          <a:lstStyle/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Google Sans"/>
              <a:buChar char="●"/>
            </a:pPr>
            <a:r>
              <a:rPr lang="en-GB" sz="10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Entire Data in Prompt</a:t>
            </a:r>
            <a:endParaRPr sz="100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Google Sans"/>
              <a:buChar char="●"/>
            </a:pPr>
            <a:r>
              <a:rPr lang="en-GB" sz="10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Token Limit (1024)</a:t>
            </a:r>
            <a:endParaRPr sz="100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Google Sans"/>
              <a:buChar char="●"/>
            </a:pPr>
            <a:r>
              <a:rPr lang="en-GB" sz="10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Not helpful for Large Documents</a:t>
            </a:r>
            <a:endParaRPr sz="100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202124"/>
              </a:buClr>
              <a:buSzPts val="1000"/>
              <a:buFont typeface="Google Sans"/>
              <a:buChar char="●"/>
            </a:pPr>
            <a:r>
              <a:rPr lang="en-GB" sz="10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10 Records </a:t>
            </a:r>
            <a:endParaRPr sz="100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232" name="Google Shape;232;p31"/>
          <p:cNvCxnSpPr/>
          <p:nvPr/>
        </p:nvCxnSpPr>
        <p:spPr>
          <a:xfrm>
            <a:off x="451600" y="2274575"/>
            <a:ext cx="1650900" cy="0"/>
          </a:xfrm>
          <a:prstGeom prst="straightConnector1">
            <a:avLst/>
          </a:prstGeom>
          <a:noFill/>
          <a:ln cap="flat" cmpd="sng" w="9525">
            <a:solidFill>
              <a:srgbClr val="4285F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3" name="Google Shape;233;p31"/>
          <p:cNvSpPr txBox="1"/>
          <p:nvPr/>
        </p:nvSpPr>
        <p:spPr>
          <a:xfrm>
            <a:off x="2503963" y="2663750"/>
            <a:ext cx="1937400" cy="12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91425" wrap="square" tIns="0">
            <a:noAutofit/>
          </a:bodyPr>
          <a:lstStyle/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Google Sans"/>
              <a:buChar char="●"/>
            </a:pPr>
            <a:r>
              <a:rPr lang="en-GB" sz="10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Split into Chunks</a:t>
            </a:r>
            <a:endParaRPr sz="100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Google Sans"/>
              <a:buChar char="●"/>
            </a:pPr>
            <a:r>
              <a:rPr lang="en-GB" sz="10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Combined Summaries</a:t>
            </a:r>
            <a:endParaRPr sz="100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Google Sans"/>
              <a:buChar char="●"/>
            </a:pPr>
            <a:r>
              <a:rPr lang="en-GB" sz="10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Many LLM Calls/Cost</a:t>
            </a:r>
            <a:endParaRPr sz="100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202124"/>
              </a:buClr>
              <a:buSzPts val="1000"/>
              <a:buFont typeface="Google Sans"/>
              <a:buChar char="●"/>
            </a:pPr>
            <a:r>
              <a:rPr lang="en-GB" sz="10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Upto 50 Records</a:t>
            </a:r>
            <a:endParaRPr sz="100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234" name="Google Shape;234;p31"/>
          <p:cNvCxnSpPr/>
          <p:nvPr/>
        </p:nvCxnSpPr>
        <p:spPr>
          <a:xfrm>
            <a:off x="2647213" y="2274575"/>
            <a:ext cx="1650900" cy="0"/>
          </a:xfrm>
          <a:prstGeom prst="straightConnector1">
            <a:avLst/>
          </a:prstGeom>
          <a:noFill/>
          <a:ln cap="flat" cmpd="sng" w="9525">
            <a:solidFill>
              <a:srgbClr val="34A85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5" name="Google Shape;235;p31"/>
          <p:cNvSpPr txBox="1"/>
          <p:nvPr/>
        </p:nvSpPr>
        <p:spPr>
          <a:xfrm>
            <a:off x="4696300" y="2663750"/>
            <a:ext cx="1937400" cy="12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91425" wrap="square" tIns="0">
            <a:noAutofit/>
          </a:bodyPr>
          <a:lstStyle/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Google Sans"/>
              <a:buChar char="●"/>
            </a:pPr>
            <a:r>
              <a:rPr lang="en-GB" sz="10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Split into</a:t>
            </a:r>
            <a:r>
              <a:rPr lang="en-GB" sz="10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 Chunks</a:t>
            </a:r>
            <a:endParaRPr sz="100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Google Sans"/>
              <a:buChar char="●"/>
            </a:pPr>
            <a:r>
              <a:rPr lang="en-GB" sz="10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Iterative Summaries may cause data loss</a:t>
            </a:r>
            <a:endParaRPr sz="100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Google Sans"/>
              <a:buChar char="●"/>
            </a:pPr>
            <a:r>
              <a:rPr lang="en-GB" sz="10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Many LLM Calls</a:t>
            </a:r>
            <a:endParaRPr sz="100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202124"/>
              </a:buClr>
              <a:buSzPts val="1000"/>
              <a:buFont typeface="Google Sans"/>
              <a:buChar char="●"/>
            </a:pPr>
            <a:r>
              <a:rPr lang="en-GB" sz="10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Upto 50 Records</a:t>
            </a:r>
            <a:endParaRPr sz="100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236" name="Google Shape;236;p31"/>
          <p:cNvCxnSpPr/>
          <p:nvPr/>
        </p:nvCxnSpPr>
        <p:spPr>
          <a:xfrm>
            <a:off x="4839550" y="2274575"/>
            <a:ext cx="1650900" cy="0"/>
          </a:xfrm>
          <a:prstGeom prst="straightConnector1">
            <a:avLst/>
          </a:prstGeom>
          <a:noFill/>
          <a:ln cap="flat" cmpd="sng" w="9525">
            <a:solidFill>
              <a:srgbClr val="FBBC0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7" name="Google Shape;237;p31"/>
          <p:cNvSpPr txBox="1"/>
          <p:nvPr/>
        </p:nvSpPr>
        <p:spPr>
          <a:xfrm>
            <a:off x="6888650" y="2663750"/>
            <a:ext cx="2049300" cy="12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91425" wrap="square" tIns="0">
            <a:noAutofit/>
          </a:bodyPr>
          <a:lstStyle/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Google Sans"/>
              <a:buChar char="●"/>
            </a:pPr>
            <a:r>
              <a:rPr lang="en-GB" sz="10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Higher Accuracy (Search)</a:t>
            </a:r>
            <a:endParaRPr sz="100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Google Sans"/>
              <a:buChar char="●"/>
            </a:pPr>
            <a:r>
              <a:rPr lang="en-GB" sz="10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Semantic Similarity</a:t>
            </a:r>
            <a:endParaRPr sz="100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Google Sans"/>
              <a:buChar char="●"/>
            </a:pPr>
            <a:r>
              <a:rPr lang="en-GB" sz="10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No Record Limits</a:t>
            </a:r>
            <a:endParaRPr sz="100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202124"/>
              </a:buClr>
              <a:buSzPts val="1000"/>
              <a:buFont typeface="Google Sans"/>
              <a:buChar char="●"/>
            </a:pPr>
            <a:r>
              <a:rPr lang="en-GB" sz="10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Persitancy approach is faster</a:t>
            </a:r>
            <a:endParaRPr sz="100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238" name="Google Shape;238;p31"/>
          <p:cNvCxnSpPr/>
          <p:nvPr/>
        </p:nvCxnSpPr>
        <p:spPr>
          <a:xfrm>
            <a:off x="7031900" y="2274575"/>
            <a:ext cx="1650900" cy="0"/>
          </a:xfrm>
          <a:prstGeom prst="straightConnector1">
            <a:avLst/>
          </a:prstGeom>
          <a:noFill/>
          <a:ln cap="flat" cmpd="sng" w="9525">
            <a:solidFill>
              <a:srgbClr val="EA4335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2"/>
          <p:cNvSpPr txBox="1"/>
          <p:nvPr/>
        </p:nvSpPr>
        <p:spPr>
          <a:xfrm>
            <a:off x="449625" y="2112275"/>
            <a:ext cx="6563400" cy="7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0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rPr>
              <a:t>Smallest LLM</a:t>
            </a:r>
            <a:endParaRPr b="1" sz="4000">
              <a:solidFill>
                <a:srgbClr val="4285F4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Exploration of Smallest LLMs</a:t>
            </a:r>
            <a:endParaRPr b="1" sz="300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44" name="Google Shape;244;p32"/>
          <p:cNvSpPr txBox="1"/>
          <p:nvPr/>
        </p:nvSpPr>
        <p:spPr>
          <a:xfrm>
            <a:off x="415713" y="791025"/>
            <a:ext cx="1586100" cy="1150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n-GB" sz="6000">
                <a:solidFill>
                  <a:srgbClr val="BDC1C6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04</a:t>
            </a:r>
            <a:endParaRPr sz="6000">
              <a:solidFill>
                <a:srgbClr val="BDC1C6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latin typeface="Google Sans"/>
                <a:ea typeface="Google Sans"/>
                <a:cs typeface="Google Sans"/>
                <a:sym typeface="Google Sans"/>
              </a:rPr>
              <a:t>Why?</a:t>
            </a:r>
            <a:endParaRPr b="1" sz="20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7" name="Google Shape;77;p15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Google Sans Medium"/>
              <a:buChar char="●"/>
            </a:pPr>
            <a:r>
              <a:rPr lang="en-GB">
                <a:latin typeface="Google Sans Medium"/>
                <a:ea typeface="Google Sans Medium"/>
                <a:cs typeface="Google Sans Medium"/>
                <a:sym typeface="Google Sans Medium"/>
              </a:rPr>
              <a:t>Diverse Data</a:t>
            </a:r>
            <a:endParaRPr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Google Sans Medium"/>
              <a:buChar char="●"/>
            </a:pPr>
            <a:r>
              <a:rPr lang="en-GB">
                <a:latin typeface="Google Sans Medium"/>
                <a:ea typeface="Google Sans Medium"/>
                <a:cs typeface="Google Sans Medium"/>
                <a:sym typeface="Google Sans Medium"/>
              </a:rPr>
              <a:t>Lack of Unified Interface</a:t>
            </a:r>
            <a:endParaRPr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Google Sans Medium"/>
              <a:buChar char="●"/>
            </a:pPr>
            <a:r>
              <a:rPr lang="en-GB">
                <a:latin typeface="Google Sans Medium"/>
                <a:ea typeface="Google Sans Medium"/>
                <a:cs typeface="Google Sans Medium"/>
                <a:sym typeface="Google Sans Medium"/>
              </a:rPr>
              <a:t>Domain Adaptation</a:t>
            </a:r>
            <a:endParaRPr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78" name="Google Shape;78;p15"/>
          <p:cNvSpPr txBox="1"/>
          <p:nvPr/>
        </p:nvSpPr>
        <p:spPr>
          <a:xfrm>
            <a:off x="3345950" y="1551450"/>
            <a:ext cx="5739600" cy="461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dash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1600"/>
              </a:spcBef>
              <a:spcAft>
                <a:spcPts val="400"/>
              </a:spcAft>
              <a:buNone/>
            </a:pPr>
            <a:r>
              <a:rPr lang="en-GB">
                <a:latin typeface="Google Sans"/>
                <a:ea typeface="Google Sans"/>
                <a:cs typeface="Google Sans"/>
                <a:sym typeface="Google Sans"/>
              </a:rPr>
              <a:t>Multiperspective </a:t>
            </a:r>
            <a:r>
              <a:rPr lang="en-GB" sz="1800"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rPr>
              <a:t>Query</a:t>
            </a:r>
            <a:r>
              <a:rPr lang="en-GB">
                <a:latin typeface="Google Sans"/>
                <a:ea typeface="Google Sans"/>
                <a:cs typeface="Google Sans"/>
                <a:sym typeface="Google Sans"/>
              </a:rPr>
              <a:t> focused </a:t>
            </a:r>
            <a:r>
              <a:rPr lang="en-GB" sz="1800">
                <a:solidFill>
                  <a:schemeClr val="accent3"/>
                </a:solidFill>
                <a:latin typeface="Google Sans"/>
                <a:ea typeface="Google Sans"/>
                <a:cs typeface="Google Sans"/>
                <a:sym typeface="Google Sans"/>
              </a:rPr>
              <a:t>Answer</a:t>
            </a:r>
            <a:r>
              <a:rPr lang="en-GB">
                <a:latin typeface="Google Sans"/>
                <a:ea typeface="Google Sans"/>
                <a:cs typeface="Google Sans"/>
                <a:sym typeface="Google Sans"/>
              </a:rPr>
              <a:t> Summarization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9" name="Google Shape;79;p15"/>
          <p:cNvSpPr txBox="1"/>
          <p:nvPr/>
        </p:nvSpPr>
        <p:spPr>
          <a:xfrm>
            <a:off x="3345950" y="2313450"/>
            <a:ext cx="5739600" cy="461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dash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1600"/>
              </a:spcBef>
              <a:spcAft>
                <a:spcPts val="400"/>
              </a:spcAft>
              <a:buNone/>
            </a:pPr>
            <a:r>
              <a:rPr lang="en-GB" sz="1800">
                <a:solidFill>
                  <a:schemeClr val="accent3"/>
                </a:solidFill>
                <a:latin typeface="Google Sans"/>
                <a:ea typeface="Google Sans"/>
                <a:cs typeface="Google Sans"/>
                <a:sym typeface="Google Sans"/>
              </a:rPr>
              <a:t>R</a:t>
            </a:r>
            <a:r>
              <a:rPr lang="en-GB">
                <a:latin typeface="Google Sans"/>
                <a:ea typeface="Google Sans"/>
                <a:cs typeface="Google Sans"/>
                <a:sym typeface="Google Sans"/>
              </a:rPr>
              <a:t>etrieval </a:t>
            </a:r>
            <a:r>
              <a:rPr lang="en-GB" sz="1800"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rPr>
              <a:t>A</a:t>
            </a:r>
            <a:r>
              <a:rPr lang="en-GB">
                <a:latin typeface="Google Sans"/>
                <a:ea typeface="Google Sans"/>
                <a:cs typeface="Google Sans"/>
                <a:sym typeface="Google Sans"/>
              </a:rPr>
              <a:t>ugmented </a:t>
            </a:r>
            <a:r>
              <a:rPr lang="en-GB" sz="1800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rPr>
              <a:t>G</a:t>
            </a:r>
            <a:r>
              <a:rPr lang="en-GB">
                <a:latin typeface="Google Sans"/>
                <a:ea typeface="Google Sans"/>
                <a:cs typeface="Google Sans"/>
                <a:sym typeface="Google Sans"/>
              </a:rPr>
              <a:t>eneration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0" name="Google Shape;80;p15"/>
          <p:cNvSpPr txBox="1"/>
          <p:nvPr/>
        </p:nvSpPr>
        <p:spPr>
          <a:xfrm>
            <a:off x="3345950" y="3075450"/>
            <a:ext cx="5739600" cy="4002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dash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1600"/>
              </a:spcBef>
              <a:spcAft>
                <a:spcPts val="400"/>
              </a:spcAft>
              <a:buNone/>
            </a:pPr>
            <a:r>
              <a:rPr lang="en-GB">
                <a:latin typeface="Google Sans"/>
                <a:ea typeface="Google Sans"/>
                <a:cs typeface="Google Sans"/>
                <a:sym typeface="Google Sans"/>
              </a:rPr>
              <a:t>Large Language Models &amp; Langchain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1" name="Google Shape;81;p15"/>
          <p:cNvSpPr txBox="1"/>
          <p:nvPr/>
        </p:nvSpPr>
        <p:spPr>
          <a:xfrm>
            <a:off x="5695225" y="4291650"/>
            <a:ext cx="3328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200">
                <a:latin typeface="Trebuchet MS"/>
                <a:ea typeface="Trebuchet MS"/>
                <a:cs typeface="Trebuchet MS"/>
                <a:sym typeface="Trebuchet MS"/>
              </a:rPr>
              <a:t>“</a:t>
            </a:r>
            <a:r>
              <a:rPr i="1" lang="en-GB" sz="1200">
                <a:latin typeface="Trebuchet MS"/>
                <a:ea typeface="Trebuchet MS"/>
                <a:cs typeface="Trebuchet MS"/>
                <a:sym typeface="Trebuchet MS"/>
              </a:rPr>
              <a:t>What we find changes who we become”</a:t>
            </a:r>
            <a:endParaRPr i="1" sz="12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000">
                <a:latin typeface="Trebuchet MS"/>
                <a:ea typeface="Trebuchet MS"/>
                <a:cs typeface="Trebuchet MS"/>
                <a:sym typeface="Trebuchet MS"/>
              </a:rPr>
              <a:t> - Peter Morville</a:t>
            </a:r>
            <a:endParaRPr sz="10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3"/>
          <p:cNvSpPr txBox="1"/>
          <p:nvPr/>
        </p:nvSpPr>
        <p:spPr>
          <a:xfrm>
            <a:off x="4729200" y="4493850"/>
            <a:ext cx="44148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350">
                <a:solidFill>
                  <a:srgbClr val="222222"/>
                </a:solidFill>
                <a:highlight>
                  <a:srgbClr val="FFFFFF"/>
                </a:highlight>
                <a:uFill>
                  <a:noFill/>
                </a:uFill>
                <a:latin typeface="Google Sans"/>
                <a:ea typeface="Google Sans"/>
                <a:cs typeface="Google Sans"/>
                <a:sym typeface="Google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”It's Not Just Size That Matters: Small Language Models Are Also Few-Shot Learners</a:t>
            </a:r>
            <a:r>
              <a:rPr i="1" lang="en-GB" sz="1350">
                <a:solidFill>
                  <a:srgbClr val="222222"/>
                </a:solidFill>
                <a:highlight>
                  <a:srgbClr val="FFFFFF"/>
                </a:highlight>
                <a:latin typeface="Google Sans"/>
                <a:ea typeface="Google Sans"/>
                <a:cs typeface="Google Sans"/>
                <a:sym typeface="Google Sans"/>
              </a:rPr>
              <a:t>" by Timo </a:t>
            </a:r>
            <a:endParaRPr i="1" sz="1350">
              <a:solidFill>
                <a:srgbClr val="222222"/>
              </a:solidFill>
              <a:highlight>
                <a:srgbClr val="FFFFFF"/>
              </a:highlight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250" name="Google Shape;250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19000" y="1361525"/>
            <a:ext cx="4931027" cy="2488100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33"/>
          <p:cNvSpPr txBox="1"/>
          <p:nvPr/>
        </p:nvSpPr>
        <p:spPr>
          <a:xfrm>
            <a:off x="516125" y="1308100"/>
            <a:ext cx="3851100" cy="34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8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 sz="1350">
                <a:solidFill>
                  <a:srgbClr val="222222"/>
                </a:solidFill>
                <a:highlight>
                  <a:schemeClr val="lt1"/>
                </a:highlight>
                <a:latin typeface="Google Sans"/>
                <a:ea typeface="Google Sans"/>
                <a:cs typeface="Google Sans"/>
                <a:sym typeface="Google Sans"/>
              </a:rPr>
              <a:t>Used in the Project:</a:t>
            </a:r>
            <a:endParaRPr b="1" i="1" sz="1350">
              <a:solidFill>
                <a:srgbClr val="222222"/>
              </a:solidFill>
              <a:highlight>
                <a:schemeClr val="lt1"/>
              </a:highlight>
              <a:latin typeface="Google Sans"/>
              <a:ea typeface="Google Sans"/>
              <a:cs typeface="Google Sans"/>
              <a:sym typeface="Google Sans"/>
            </a:endParaRPr>
          </a:p>
          <a:p>
            <a:pPr indent="-314325" lvl="0" marL="457200" rtl="0" algn="just">
              <a:lnSpc>
                <a:spcPct val="183333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350"/>
              <a:buFont typeface="Google Sans"/>
              <a:buChar char="❖"/>
            </a:pPr>
            <a:r>
              <a:rPr lang="en-GB" sz="1350">
                <a:solidFill>
                  <a:srgbClr val="222222"/>
                </a:solidFill>
                <a:highlight>
                  <a:schemeClr val="lt1"/>
                </a:highlight>
                <a:latin typeface="Google Sans"/>
                <a:ea typeface="Google Sans"/>
                <a:cs typeface="Google Sans"/>
                <a:sym typeface="Google Sans"/>
              </a:rPr>
              <a:t>Flan T5 XXL</a:t>
            </a:r>
            <a:r>
              <a:rPr lang="en-GB" sz="1350">
                <a:solidFill>
                  <a:srgbClr val="222222"/>
                </a:solidFill>
                <a:highlight>
                  <a:schemeClr val="lt1"/>
                </a:highlight>
                <a:latin typeface="Google Sans"/>
                <a:ea typeface="Google Sans"/>
                <a:cs typeface="Google Sans"/>
                <a:sym typeface="Google Sans"/>
              </a:rPr>
              <a:t>: 11B parameters</a:t>
            </a:r>
            <a:endParaRPr sz="1350">
              <a:solidFill>
                <a:srgbClr val="222222"/>
              </a:solidFill>
              <a:highlight>
                <a:schemeClr val="lt1"/>
              </a:highlight>
              <a:latin typeface="Google Sans"/>
              <a:ea typeface="Google Sans"/>
              <a:cs typeface="Google Sans"/>
              <a:sym typeface="Google Sans"/>
            </a:endParaRPr>
          </a:p>
          <a:p>
            <a:pPr indent="-314325" lvl="0" marL="457200" rtl="0" algn="just">
              <a:lnSpc>
                <a:spcPct val="183333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350"/>
              <a:buFont typeface="Google Sans"/>
              <a:buChar char="❖"/>
            </a:pPr>
            <a:r>
              <a:rPr lang="en-GB" sz="1350">
                <a:solidFill>
                  <a:srgbClr val="222222"/>
                </a:solidFill>
                <a:highlight>
                  <a:schemeClr val="lt1"/>
                </a:highlight>
                <a:latin typeface="Google Sans"/>
                <a:ea typeface="Google Sans"/>
                <a:cs typeface="Google Sans"/>
                <a:sym typeface="Google Sans"/>
              </a:rPr>
              <a:t>Mistral: 7B parameters</a:t>
            </a:r>
            <a:endParaRPr sz="1350">
              <a:solidFill>
                <a:srgbClr val="222222"/>
              </a:solidFill>
              <a:highlight>
                <a:schemeClr val="lt1"/>
              </a:highlight>
              <a:latin typeface="Google Sans"/>
              <a:ea typeface="Google Sans"/>
              <a:cs typeface="Google Sans"/>
              <a:sym typeface="Google Sans"/>
            </a:endParaRPr>
          </a:p>
          <a:p>
            <a:pPr indent="-314325" lvl="0" marL="457200" rtl="0" algn="just">
              <a:lnSpc>
                <a:spcPct val="183333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350"/>
              <a:buFont typeface="Google Sans"/>
              <a:buChar char="❖"/>
            </a:pPr>
            <a:r>
              <a:rPr lang="en-GB" sz="1350">
                <a:solidFill>
                  <a:srgbClr val="222222"/>
                </a:solidFill>
                <a:highlight>
                  <a:schemeClr val="lt1"/>
                </a:highlight>
                <a:latin typeface="Google Sans"/>
                <a:ea typeface="Google Sans"/>
                <a:cs typeface="Google Sans"/>
                <a:sym typeface="Google Sans"/>
              </a:rPr>
              <a:t>Zephyr: 7B Parameters</a:t>
            </a:r>
            <a:endParaRPr sz="1350">
              <a:solidFill>
                <a:srgbClr val="222222"/>
              </a:solidFill>
              <a:highlight>
                <a:schemeClr val="lt1"/>
              </a:highlight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just">
              <a:lnSpc>
                <a:spcPct val="18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222222"/>
              </a:solidFill>
              <a:highlight>
                <a:schemeClr val="lt1"/>
              </a:highlight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just">
              <a:lnSpc>
                <a:spcPct val="18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 sz="1350">
                <a:solidFill>
                  <a:srgbClr val="222222"/>
                </a:solidFill>
                <a:highlight>
                  <a:schemeClr val="lt1"/>
                </a:highlight>
                <a:latin typeface="Google Sans"/>
                <a:ea typeface="Google Sans"/>
                <a:cs typeface="Google Sans"/>
                <a:sym typeface="Google Sans"/>
              </a:rPr>
              <a:t>Other Models:</a:t>
            </a:r>
            <a:endParaRPr b="1" i="1" sz="1350">
              <a:solidFill>
                <a:srgbClr val="222222"/>
              </a:solidFill>
              <a:highlight>
                <a:schemeClr val="lt1"/>
              </a:highlight>
              <a:latin typeface="Google Sans"/>
              <a:ea typeface="Google Sans"/>
              <a:cs typeface="Google Sans"/>
              <a:sym typeface="Google Sans"/>
            </a:endParaRPr>
          </a:p>
          <a:p>
            <a:pPr indent="-314325" lvl="0" marL="457200" rtl="0" algn="just">
              <a:lnSpc>
                <a:spcPct val="183333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350"/>
              <a:buFont typeface="Google Sans"/>
              <a:buChar char="❖"/>
            </a:pPr>
            <a:r>
              <a:rPr lang="en-GB" sz="1350">
                <a:solidFill>
                  <a:srgbClr val="222222"/>
                </a:solidFill>
                <a:highlight>
                  <a:schemeClr val="lt1"/>
                </a:highlight>
                <a:latin typeface="Google Sans"/>
                <a:ea typeface="Google Sans"/>
                <a:cs typeface="Google Sans"/>
                <a:sym typeface="Google Sans"/>
              </a:rPr>
              <a:t>Alpaca 7B</a:t>
            </a:r>
            <a:endParaRPr sz="1350">
              <a:solidFill>
                <a:srgbClr val="222222"/>
              </a:solidFill>
              <a:highlight>
                <a:schemeClr val="lt1"/>
              </a:highlight>
              <a:latin typeface="Google Sans"/>
              <a:ea typeface="Google Sans"/>
              <a:cs typeface="Google Sans"/>
              <a:sym typeface="Google Sans"/>
            </a:endParaRPr>
          </a:p>
          <a:p>
            <a:pPr indent="-314325" lvl="0" marL="457200" rtl="0" algn="just">
              <a:lnSpc>
                <a:spcPct val="183333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350"/>
              <a:buFont typeface="Google Sans"/>
              <a:buChar char="❖"/>
            </a:pPr>
            <a:r>
              <a:rPr lang="en-GB" sz="1350">
                <a:solidFill>
                  <a:srgbClr val="222222"/>
                </a:solidFill>
                <a:highlight>
                  <a:schemeClr val="lt1"/>
                </a:highlight>
                <a:latin typeface="Google Sans"/>
                <a:ea typeface="Google Sans"/>
                <a:cs typeface="Google Sans"/>
                <a:sym typeface="Google Sans"/>
              </a:rPr>
              <a:t>Llama 7B / Open Llama 3B</a:t>
            </a:r>
            <a:endParaRPr sz="1350">
              <a:solidFill>
                <a:srgbClr val="222222"/>
              </a:solidFill>
              <a:highlight>
                <a:schemeClr val="lt1"/>
              </a:highlight>
              <a:latin typeface="Google Sans"/>
              <a:ea typeface="Google Sans"/>
              <a:cs typeface="Google Sans"/>
              <a:sym typeface="Google Sans"/>
            </a:endParaRPr>
          </a:p>
          <a:p>
            <a:pPr indent="-314325" lvl="0" marL="457200" rtl="0" algn="just">
              <a:lnSpc>
                <a:spcPct val="183333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350"/>
              <a:buFont typeface="Google Sans"/>
              <a:buChar char="❖"/>
            </a:pPr>
            <a:r>
              <a:rPr lang="en-GB" sz="1350">
                <a:solidFill>
                  <a:srgbClr val="222222"/>
                </a:solidFill>
                <a:highlight>
                  <a:schemeClr val="lt1"/>
                </a:highlight>
                <a:latin typeface="Google Sans"/>
                <a:ea typeface="Google Sans"/>
                <a:cs typeface="Google Sans"/>
                <a:sym typeface="Google Sans"/>
              </a:rPr>
              <a:t>BLING Series of Models</a:t>
            </a:r>
            <a:endParaRPr sz="1350">
              <a:solidFill>
                <a:srgbClr val="222222"/>
              </a:solidFill>
              <a:highlight>
                <a:schemeClr val="lt1"/>
              </a:highlight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52" name="Google Shape;252;p33"/>
          <p:cNvSpPr txBox="1"/>
          <p:nvPr/>
        </p:nvSpPr>
        <p:spPr>
          <a:xfrm>
            <a:off x="457200" y="598300"/>
            <a:ext cx="5459100" cy="41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91425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Smallest LLMs</a:t>
            </a:r>
            <a:endParaRPr b="1" sz="200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4"/>
          <p:cNvSpPr txBox="1"/>
          <p:nvPr/>
        </p:nvSpPr>
        <p:spPr>
          <a:xfrm>
            <a:off x="449625" y="2112275"/>
            <a:ext cx="6563400" cy="7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0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rPr>
              <a:t>Web UI &amp; LCEL</a:t>
            </a:r>
            <a:endParaRPr b="1" sz="4000">
              <a:solidFill>
                <a:srgbClr val="4285F4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One Step Beyond</a:t>
            </a:r>
            <a:endParaRPr b="1" sz="300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58" name="Google Shape;258;p34"/>
          <p:cNvSpPr txBox="1"/>
          <p:nvPr/>
        </p:nvSpPr>
        <p:spPr>
          <a:xfrm>
            <a:off x="415713" y="791025"/>
            <a:ext cx="1586100" cy="1150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n-GB" sz="6000">
                <a:solidFill>
                  <a:srgbClr val="BDC1C6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05</a:t>
            </a:r>
            <a:endParaRPr sz="6000">
              <a:solidFill>
                <a:srgbClr val="BDC1C6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5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LCEL</a:t>
            </a:r>
            <a:endParaRPr/>
          </a:p>
        </p:txBody>
      </p:sp>
      <p:sp>
        <p:nvSpPr>
          <p:cNvPr id="264" name="Google Shape;264;p35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Google Sans"/>
              <a:buChar char="●"/>
            </a:pPr>
            <a:r>
              <a:rPr lang="en-GB">
                <a:latin typeface="Google Sans"/>
                <a:ea typeface="Google Sans"/>
                <a:cs typeface="Google Sans"/>
                <a:sym typeface="Google Sans"/>
              </a:rPr>
              <a:t>LangChain Expression Language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Google Sans"/>
              <a:buChar char="●"/>
            </a:pPr>
            <a:r>
              <a:rPr lang="en-GB">
                <a:latin typeface="Google Sans"/>
                <a:ea typeface="Google Sans"/>
                <a:cs typeface="Google Sans"/>
                <a:sym typeface="Google Sans"/>
              </a:rPr>
              <a:t>Runnable Passthrough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Google Sans"/>
              <a:buChar char="●"/>
            </a:pPr>
            <a:r>
              <a:rPr lang="en-GB">
                <a:latin typeface="Google Sans"/>
                <a:ea typeface="Google Sans"/>
                <a:cs typeface="Google Sans"/>
                <a:sym typeface="Google Sans"/>
              </a:rPr>
              <a:t>Output Parser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65" name="Google Shape;265;p35"/>
          <p:cNvSpPr txBox="1"/>
          <p:nvPr/>
        </p:nvSpPr>
        <p:spPr>
          <a:xfrm>
            <a:off x="3486150" y="460250"/>
            <a:ext cx="5200800" cy="422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AF00DB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n-GB" sz="1050"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langchain.schema </a:t>
            </a:r>
            <a:r>
              <a:rPr lang="en-GB" sz="1050">
                <a:solidFill>
                  <a:srgbClr val="AF00DB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en-GB" sz="1050"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StrOutputParser</a:t>
            </a:r>
            <a:endParaRPr sz="1050"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AF00DB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n-GB" sz="1050"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langchain.schema.runnable </a:t>
            </a:r>
            <a:r>
              <a:rPr lang="en-GB" sz="1050">
                <a:solidFill>
                  <a:srgbClr val="AF00DB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en-GB" sz="1050"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RunnablePassthrough</a:t>
            </a:r>
            <a:endParaRPr sz="1050"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0000FF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en-GB" sz="1050"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050">
                <a:solidFill>
                  <a:srgbClr val="795E26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format_docs</a:t>
            </a:r>
            <a:r>
              <a:rPr lang="en-GB" sz="1050"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050">
                <a:solidFill>
                  <a:srgbClr val="001080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docs</a:t>
            </a:r>
            <a:r>
              <a:rPr lang="en-GB" sz="1050"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):</a:t>
            </a:r>
            <a:endParaRPr sz="1050"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GB" sz="1050">
                <a:solidFill>
                  <a:srgbClr val="AF00DB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n-GB" sz="1050"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"\n\n"</a:t>
            </a:r>
            <a:r>
              <a:rPr lang="en-GB" sz="1050"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.join(doc.page_content </a:t>
            </a:r>
            <a:r>
              <a:rPr lang="en-GB" sz="1050">
                <a:solidFill>
                  <a:srgbClr val="AF00DB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en-GB" sz="1050"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doc </a:t>
            </a:r>
            <a:r>
              <a:rPr lang="en-GB" sz="1050">
                <a:solidFill>
                  <a:srgbClr val="0000FF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in</a:t>
            </a:r>
            <a:r>
              <a:rPr lang="en-GB" sz="1050"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docs)</a:t>
            </a:r>
            <a:endParaRPr sz="1050"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rag_chain = (</a:t>
            </a:r>
            <a:endParaRPr sz="1050"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  {</a:t>
            </a:r>
            <a:r>
              <a:rPr lang="en-GB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"context"</a:t>
            </a:r>
            <a:r>
              <a:rPr lang="en-GB" sz="1050"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: vector_index | format_docs, </a:t>
            </a:r>
            <a:r>
              <a:rPr lang="en-GB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"question"</a:t>
            </a:r>
            <a:r>
              <a:rPr lang="en-GB" sz="1050"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: RunnablePassthrough()}</a:t>
            </a:r>
            <a:endParaRPr sz="1050"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  | prompt</a:t>
            </a:r>
            <a:endParaRPr sz="1050"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  | vertex_llm_text</a:t>
            </a:r>
            <a:endParaRPr sz="1050"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  | StrOutputParser()</a:t>
            </a:r>
            <a:endParaRPr sz="1050"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0" name="Google Shape;270;p36"/>
          <p:cNvGrpSpPr/>
          <p:nvPr/>
        </p:nvGrpSpPr>
        <p:grpSpPr>
          <a:xfrm>
            <a:off x="5657025" y="2563610"/>
            <a:ext cx="2469661" cy="1384500"/>
            <a:chOff x="6038025" y="2598925"/>
            <a:chExt cx="2469661" cy="1384500"/>
          </a:xfrm>
        </p:grpSpPr>
        <p:cxnSp>
          <p:nvCxnSpPr>
            <p:cNvPr id="271" name="Google Shape;271;p36"/>
            <p:cNvCxnSpPr/>
            <p:nvPr/>
          </p:nvCxnSpPr>
          <p:spPr>
            <a:xfrm>
              <a:off x="6038025" y="3312550"/>
              <a:ext cx="582000" cy="0"/>
            </a:xfrm>
            <a:prstGeom prst="straightConnector1">
              <a:avLst/>
            </a:prstGeom>
            <a:noFill/>
            <a:ln cap="flat" cmpd="sng" w="9525">
              <a:solidFill>
                <a:srgbClr val="C2C2C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72" name="Google Shape;272;p36"/>
            <p:cNvSpPr txBox="1"/>
            <p:nvPr/>
          </p:nvSpPr>
          <p:spPr>
            <a:xfrm>
              <a:off x="6640486" y="2598925"/>
              <a:ext cx="1867200" cy="138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200">
                  <a:latin typeface="Roboto"/>
                  <a:ea typeface="Roboto"/>
                  <a:cs typeface="Roboto"/>
                  <a:sym typeface="Roboto"/>
                </a:rPr>
                <a:t>LLM</a:t>
              </a:r>
              <a:endParaRPr b="1"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GB" sz="800">
                  <a:latin typeface="Roboto"/>
                  <a:ea typeface="Roboto"/>
                  <a:cs typeface="Roboto"/>
                  <a:sym typeface="Roboto"/>
                </a:rPr>
                <a:t>Large Language Model to fetch text response based on Engineered Prompt using Vertex AI Model - text-bison</a:t>
              </a:r>
              <a:endParaRPr b="1" sz="8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73" name="Google Shape;273;p36"/>
            <p:cNvSpPr/>
            <p:nvPr/>
          </p:nvSpPr>
          <p:spPr>
            <a:xfrm>
              <a:off x="6424027" y="3212150"/>
              <a:ext cx="198600" cy="198300"/>
            </a:xfrm>
            <a:prstGeom prst="ellipse">
              <a:avLst/>
            </a:prstGeom>
            <a:solidFill>
              <a:srgbClr val="0E94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36"/>
            <p:cNvSpPr txBox="1"/>
            <p:nvPr/>
          </p:nvSpPr>
          <p:spPr>
            <a:xfrm>
              <a:off x="6399017" y="3156109"/>
              <a:ext cx="247500" cy="31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GB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3</a:t>
              </a:r>
              <a:endParaRPr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75" name="Google Shape;275;p36"/>
          <p:cNvGrpSpPr/>
          <p:nvPr/>
        </p:nvGrpSpPr>
        <p:grpSpPr>
          <a:xfrm>
            <a:off x="255321" y="1791128"/>
            <a:ext cx="2994729" cy="1384500"/>
            <a:chOff x="636321" y="1844098"/>
            <a:chExt cx="2994729" cy="1384500"/>
          </a:xfrm>
        </p:grpSpPr>
        <p:sp>
          <p:nvSpPr>
            <p:cNvPr id="276" name="Google Shape;276;p36"/>
            <p:cNvSpPr txBox="1"/>
            <p:nvPr/>
          </p:nvSpPr>
          <p:spPr>
            <a:xfrm>
              <a:off x="636321" y="1844098"/>
              <a:ext cx="1867200" cy="138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200">
                  <a:latin typeface="Roboto"/>
                  <a:ea typeface="Roboto"/>
                  <a:cs typeface="Roboto"/>
                  <a:sym typeface="Roboto"/>
                </a:rPr>
                <a:t>Vector DB</a:t>
              </a:r>
              <a:endParaRPr b="1"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r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GB" sz="800">
                  <a:latin typeface="Roboto"/>
                  <a:ea typeface="Roboto"/>
                  <a:cs typeface="Roboto"/>
                  <a:sym typeface="Roboto"/>
                </a:rPr>
                <a:t>Vector DB to store and retrieve Text Embeddings</a:t>
              </a:r>
              <a:endParaRPr b="1" sz="800"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277" name="Google Shape;277;p36"/>
            <p:cNvCxnSpPr/>
            <p:nvPr/>
          </p:nvCxnSpPr>
          <p:spPr>
            <a:xfrm rot="10800000">
              <a:off x="2587350" y="2536350"/>
              <a:ext cx="1043700" cy="0"/>
            </a:xfrm>
            <a:prstGeom prst="straightConnector1">
              <a:avLst/>
            </a:prstGeom>
            <a:noFill/>
            <a:ln cap="flat" cmpd="sng" w="9525">
              <a:solidFill>
                <a:srgbClr val="C2C2C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78" name="Google Shape;278;p36"/>
            <p:cNvSpPr/>
            <p:nvPr/>
          </p:nvSpPr>
          <p:spPr>
            <a:xfrm>
              <a:off x="2523501" y="2431050"/>
              <a:ext cx="198600" cy="198300"/>
            </a:xfrm>
            <a:prstGeom prst="ellipse">
              <a:avLst/>
            </a:prstGeom>
            <a:solidFill>
              <a:srgbClr val="0B77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36"/>
            <p:cNvSpPr txBox="1"/>
            <p:nvPr/>
          </p:nvSpPr>
          <p:spPr>
            <a:xfrm>
              <a:off x="2498491" y="2373759"/>
              <a:ext cx="247500" cy="31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GB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2</a:t>
              </a:r>
              <a:endParaRPr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80" name="Google Shape;280;p36"/>
          <p:cNvGrpSpPr/>
          <p:nvPr/>
        </p:nvGrpSpPr>
        <p:grpSpPr>
          <a:xfrm>
            <a:off x="4527100" y="889945"/>
            <a:ext cx="3599586" cy="1384500"/>
            <a:chOff x="4908100" y="889950"/>
            <a:chExt cx="3599586" cy="1384500"/>
          </a:xfrm>
        </p:grpSpPr>
        <p:cxnSp>
          <p:nvCxnSpPr>
            <p:cNvPr id="281" name="Google Shape;281;p36"/>
            <p:cNvCxnSpPr/>
            <p:nvPr/>
          </p:nvCxnSpPr>
          <p:spPr>
            <a:xfrm>
              <a:off x="4908100" y="1593250"/>
              <a:ext cx="1715100" cy="0"/>
            </a:xfrm>
            <a:prstGeom prst="straightConnector1">
              <a:avLst/>
            </a:prstGeom>
            <a:noFill/>
            <a:ln cap="flat" cmpd="sng" w="9525">
              <a:solidFill>
                <a:srgbClr val="C2C2C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82" name="Google Shape;282;p36"/>
            <p:cNvSpPr txBox="1"/>
            <p:nvPr/>
          </p:nvSpPr>
          <p:spPr>
            <a:xfrm>
              <a:off x="6640486" y="889950"/>
              <a:ext cx="1867200" cy="138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200">
                  <a:latin typeface="Roboto"/>
                  <a:ea typeface="Roboto"/>
                  <a:cs typeface="Roboto"/>
                  <a:sym typeface="Roboto"/>
                </a:rPr>
                <a:t>Web UI/</a:t>
              </a:r>
              <a:r>
                <a:rPr b="1" lang="en-GB" sz="1200">
                  <a:latin typeface="Roboto"/>
                  <a:ea typeface="Roboto"/>
                  <a:cs typeface="Roboto"/>
                  <a:sym typeface="Roboto"/>
                </a:rPr>
                <a:t>Chat Interface</a:t>
              </a:r>
              <a:endParaRPr b="1"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GB" sz="800">
                  <a:latin typeface="Roboto"/>
                  <a:ea typeface="Roboto"/>
                  <a:cs typeface="Roboto"/>
                  <a:sym typeface="Roboto"/>
                </a:rPr>
                <a:t>Chat System to Trigger JARVIS using Flask</a:t>
              </a:r>
              <a:endParaRPr sz="8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83" name="Google Shape;283;p36"/>
            <p:cNvSpPr/>
            <p:nvPr/>
          </p:nvSpPr>
          <p:spPr>
            <a:xfrm>
              <a:off x="6427830" y="1493307"/>
              <a:ext cx="198600" cy="198300"/>
            </a:xfrm>
            <a:prstGeom prst="ellipse">
              <a:avLst/>
            </a:prstGeom>
            <a:solidFill>
              <a:srgbClr val="0B71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36"/>
            <p:cNvSpPr txBox="1"/>
            <p:nvPr/>
          </p:nvSpPr>
          <p:spPr>
            <a:xfrm>
              <a:off x="6402820" y="1436790"/>
              <a:ext cx="247500" cy="31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GB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1</a:t>
              </a:r>
              <a:endParaRPr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85" name="Google Shape;285;p36"/>
          <p:cNvGrpSpPr/>
          <p:nvPr/>
        </p:nvGrpSpPr>
        <p:grpSpPr>
          <a:xfrm>
            <a:off x="2433594" y="1098150"/>
            <a:ext cx="3514811" cy="3252003"/>
            <a:chOff x="2991269" y="1153325"/>
            <a:chExt cx="3514811" cy="3252003"/>
          </a:xfrm>
        </p:grpSpPr>
        <p:sp>
          <p:nvSpPr>
            <p:cNvPr id="286" name="Google Shape;286;p36"/>
            <p:cNvSpPr/>
            <p:nvPr/>
          </p:nvSpPr>
          <p:spPr>
            <a:xfrm>
              <a:off x="3477586" y="2585458"/>
              <a:ext cx="2541910" cy="950456"/>
            </a:xfrm>
            <a:custGeom>
              <a:rect b="b" l="l" r="r" t="t"/>
              <a:pathLst>
                <a:path extrusionOk="0" h="43529" w="126826">
                  <a:moveTo>
                    <a:pt x="0" y="20002"/>
                  </a:moveTo>
                  <a:lnTo>
                    <a:pt x="63389" y="43529"/>
                  </a:lnTo>
                  <a:lnTo>
                    <a:pt x="126826" y="19907"/>
                  </a:lnTo>
                  <a:lnTo>
                    <a:pt x="63580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</p:sp>
        <p:sp>
          <p:nvSpPr>
            <p:cNvPr id="287" name="Google Shape;287;p36"/>
            <p:cNvSpPr/>
            <p:nvPr/>
          </p:nvSpPr>
          <p:spPr>
            <a:xfrm>
              <a:off x="2991269" y="3020977"/>
              <a:ext cx="1758228" cy="1384350"/>
            </a:xfrm>
            <a:custGeom>
              <a:rect b="b" l="l" r="r" t="t"/>
              <a:pathLst>
                <a:path extrusionOk="0" h="63817" w="87725">
                  <a:moveTo>
                    <a:pt x="24288" y="0"/>
                  </a:moveTo>
                  <a:lnTo>
                    <a:pt x="0" y="29908"/>
                  </a:lnTo>
                  <a:lnTo>
                    <a:pt x="87725" y="63817"/>
                  </a:lnTo>
                  <a:lnTo>
                    <a:pt x="87725" y="42291"/>
                  </a:lnTo>
                  <a:lnTo>
                    <a:pt x="87725" y="23526"/>
                  </a:lnTo>
                  <a:close/>
                </a:path>
              </a:pathLst>
            </a:custGeom>
            <a:solidFill>
              <a:srgbClr val="085631"/>
            </a:solidFill>
            <a:ln>
              <a:noFill/>
            </a:ln>
          </p:spPr>
        </p:sp>
        <p:sp>
          <p:nvSpPr>
            <p:cNvPr id="288" name="Google Shape;288;p36"/>
            <p:cNvSpPr/>
            <p:nvPr/>
          </p:nvSpPr>
          <p:spPr>
            <a:xfrm flipH="1">
              <a:off x="4747852" y="3020977"/>
              <a:ext cx="1758228" cy="1384350"/>
            </a:xfrm>
            <a:custGeom>
              <a:rect b="b" l="l" r="r" t="t"/>
              <a:pathLst>
                <a:path extrusionOk="0" h="63817" w="87725">
                  <a:moveTo>
                    <a:pt x="24288" y="0"/>
                  </a:moveTo>
                  <a:lnTo>
                    <a:pt x="0" y="29908"/>
                  </a:lnTo>
                  <a:lnTo>
                    <a:pt x="87725" y="63817"/>
                  </a:lnTo>
                  <a:lnTo>
                    <a:pt x="87725" y="42291"/>
                  </a:lnTo>
                  <a:lnTo>
                    <a:pt x="87725" y="23526"/>
                  </a:lnTo>
                  <a:close/>
                </a:path>
              </a:pathLst>
            </a:custGeom>
            <a:solidFill>
              <a:srgbClr val="0E9453"/>
            </a:solidFill>
            <a:ln>
              <a:noFill/>
            </a:ln>
          </p:spPr>
        </p:sp>
        <p:sp>
          <p:nvSpPr>
            <p:cNvPr id="289" name="Google Shape;289;p36"/>
            <p:cNvSpPr/>
            <p:nvPr/>
          </p:nvSpPr>
          <p:spPr>
            <a:xfrm>
              <a:off x="3969199" y="2001324"/>
              <a:ext cx="1565850" cy="585863"/>
            </a:xfrm>
            <a:custGeom>
              <a:rect b="b" l="l" r="r" t="t"/>
              <a:pathLst>
                <a:path extrusionOk="0" h="8150" w="24053">
                  <a:moveTo>
                    <a:pt x="0" y="3827"/>
                  </a:moveTo>
                  <a:lnTo>
                    <a:pt x="11976" y="8150"/>
                  </a:lnTo>
                  <a:lnTo>
                    <a:pt x="24053" y="3827"/>
                  </a:lnTo>
                  <a:lnTo>
                    <a:pt x="12126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</p:sp>
        <p:sp>
          <p:nvSpPr>
            <p:cNvPr id="290" name="Google Shape;290;p36"/>
            <p:cNvSpPr/>
            <p:nvPr/>
          </p:nvSpPr>
          <p:spPr>
            <a:xfrm>
              <a:off x="3563255" y="2275837"/>
              <a:ext cx="1189300" cy="1015326"/>
            </a:xfrm>
            <a:custGeom>
              <a:rect b="b" l="l" r="r" t="t"/>
              <a:pathLst>
                <a:path extrusionOk="0" h="14114" w="18238">
                  <a:moveTo>
                    <a:pt x="6262" y="0"/>
                  </a:moveTo>
                  <a:lnTo>
                    <a:pt x="18238" y="4324"/>
                  </a:lnTo>
                  <a:lnTo>
                    <a:pt x="18238" y="14114"/>
                  </a:lnTo>
                  <a:lnTo>
                    <a:pt x="0" y="7554"/>
                  </a:lnTo>
                  <a:close/>
                </a:path>
              </a:pathLst>
            </a:custGeom>
            <a:solidFill>
              <a:srgbClr val="085631"/>
            </a:solidFill>
            <a:ln>
              <a:noFill/>
            </a:ln>
          </p:spPr>
        </p:sp>
        <p:sp>
          <p:nvSpPr>
            <p:cNvPr id="291" name="Google Shape;291;p36"/>
            <p:cNvSpPr/>
            <p:nvPr/>
          </p:nvSpPr>
          <p:spPr>
            <a:xfrm flipH="1">
              <a:off x="4749365" y="2275837"/>
              <a:ext cx="1189300" cy="1015326"/>
            </a:xfrm>
            <a:custGeom>
              <a:rect b="b" l="l" r="r" t="t"/>
              <a:pathLst>
                <a:path extrusionOk="0" h="14114" w="18238">
                  <a:moveTo>
                    <a:pt x="6262" y="0"/>
                  </a:moveTo>
                  <a:lnTo>
                    <a:pt x="18238" y="4324"/>
                  </a:lnTo>
                  <a:lnTo>
                    <a:pt x="18238" y="14114"/>
                  </a:lnTo>
                  <a:lnTo>
                    <a:pt x="0" y="7554"/>
                  </a:lnTo>
                  <a:close/>
                </a:path>
              </a:pathLst>
            </a:custGeom>
            <a:solidFill>
              <a:srgbClr val="0B7743"/>
            </a:solidFill>
            <a:ln>
              <a:noFill/>
            </a:ln>
          </p:spPr>
        </p:sp>
        <p:sp>
          <p:nvSpPr>
            <p:cNvPr id="292" name="Google Shape;292;p36"/>
            <p:cNvSpPr/>
            <p:nvPr/>
          </p:nvSpPr>
          <p:spPr>
            <a:xfrm>
              <a:off x="4059061" y="1153325"/>
              <a:ext cx="693508" cy="1201140"/>
            </a:xfrm>
            <a:custGeom>
              <a:rect b="b" l="l" r="r" t="t"/>
              <a:pathLst>
                <a:path extrusionOk="0" h="16697" w="10635">
                  <a:moveTo>
                    <a:pt x="10635" y="0"/>
                  </a:moveTo>
                  <a:lnTo>
                    <a:pt x="0" y="12722"/>
                  </a:lnTo>
                  <a:lnTo>
                    <a:pt x="10635" y="16697"/>
                  </a:lnTo>
                  <a:close/>
                </a:path>
              </a:pathLst>
            </a:custGeom>
            <a:solidFill>
              <a:srgbClr val="085631"/>
            </a:solidFill>
            <a:ln>
              <a:noFill/>
            </a:ln>
          </p:spPr>
        </p:sp>
        <p:sp>
          <p:nvSpPr>
            <p:cNvPr id="293" name="Google Shape;293;p36"/>
            <p:cNvSpPr/>
            <p:nvPr/>
          </p:nvSpPr>
          <p:spPr>
            <a:xfrm flipH="1">
              <a:off x="4749350" y="1153325"/>
              <a:ext cx="693508" cy="1201140"/>
            </a:xfrm>
            <a:custGeom>
              <a:rect b="b" l="l" r="r" t="t"/>
              <a:pathLst>
                <a:path extrusionOk="0" h="16697" w="10635">
                  <a:moveTo>
                    <a:pt x="10635" y="0"/>
                  </a:moveTo>
                  <a:lnTo>
                    <a:pt x="0" y="12722"/>
                  </a:lnTo>
                  <a:lnTo>
                    <a:pt x="10635" y="16697"/>
                  </a:lnTo>
                  <a:close/>
                </a:path>
              </a:pathLst>
            </a:custGeom>
            <a:solidFill>
              <a:srgbClr val="0B7140"/>
            </a:solidFill>
            <a:ln>
              <a:noFill/>
            </a:ln>
          </p:spPr>
        </p:sp>
      </p:grpSp>
      <p:sp>
        <p:nvSpPr>
          <p:cNvPr id="294" name="Google Shape;294;p36"/>
          <p:cNvSpPr txBox="1"/>
          <p:nvPr/>
        </p:nvSpPr>
        <p:spPr>
          <a:xfrm>
            <a:off x="457200" y="598300"/>
            <a:ext cx="5459100" cy="41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91425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Web Interface</a:t>
            </a:r>
            <a:endParaRPr b="1" sz="200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Google Shape;29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26475" y="170200"/>
            <a:ext cx="5143501" cy="3179524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37"/>
          <p:cNvSpPr txBox="1"/>
          <p:nvPr/>
        </p:nvSpPr>
        <p:spPr>
          <a:xfrm>
            <a:off x="457200" y="598300"/>
            <a:ext cx="5459100" cy="41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91425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IIIT JARVIS</a:t>
            </a:r>
            <a:endParaRPr b="1" sz="200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01" name="Google Shape;301;p37"/>
          <p:cNvSpPr txBox="1"/>
          <p:nvPr/>
        </p:nvSpPr>
        <p:spPr>
          <a:xfrm>
            <a:off x="457200" y="1536200"/>
            <a:ext cx="3282000" cy="31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91425" wrap="square" tIns="0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400"/>
              <a:buFont typeface="Google Sans"/>
              <a:buChar char="●"/>
            </a:pPr>
            <a:r>
              <a:rPr lang="en-GB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Web UI for Feedback Loop</a:t>
            </a:r>
            <a:endParaRPr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202124"/>
              </a:buClr>
              <a:buSzPts val="1400"/>
              <a:buFont typeface="Google Sans"/>
              <a:buChar char="●"/>
            </a:pPr>
            <a:r>
              <a:rPr lang="en-GB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Source Config Page</a:t>
            </a:r>
            <a:endParaRPr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202124"/>
              </a:buClr>
              <a:buSzPts val="1400"/>
              <a:buFont typeface="Google Sans"/>
              <a:buChar char="●"/>
            </a:pPr>
            <a:r>
              <a:rPr lang="en-GB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Enable Continuous Learning </a:t>
            </a:r>
            <a:br>
              <a:rPr lang="en-GB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</a:br>
            <a:r>
              <a:rPr lang="en-GB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by updating Vector DB</a:t>
            </a:r>
            <a:endParaRPr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202124"/>
              </a:buClr>
              <a:buSzPts val="1400"/>
              <a:buFont typeface="Google Sans"/>
              <a:buChar char="●"/>
            </a:pPr>
            <a:r>
              <a:rPr lang="en-GB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Generalised Framework</a:t>
            </a:r>
            <a:endParaRPr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00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302" name="Google Shape;302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26476" y="3349722"/>
            <a:ext cx="5372027" cy="134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" name="Google Shape;307;p38"/>
          <p:cNvGrpSpPr/>
          <p:nvPr/>
        </p:nvGrpSpPr>
        <p:grpSpPr>
          <a:xfrm>
            <a:off x="373800" y="2249994"/>
            <a:ext cx="5957975" cy="643500"/>
            <a:chOff x="1593000" y="2322568"/>
            <a:chExt cx="5957975" cy="643500"/>
          </a:xfrm>
        </p:grpSpPr>
        <p:sp>
          <p:nvSpPr>
            <p:cNvPr id="308" name="Google Shape;308;p38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38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A72A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38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A72A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38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Pre-processing</a:t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12" name="Google Shape;312;p38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B02C20"/>
            </a:solidFill>
            <a:ln>
              <a:noFill/>
            </a:ln>
            <a:effectLst>
              <a:outerShdw blurRad="71438" rotWithShape="0" algn="bl" dir="2700000" dist="28575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38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BE2F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6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26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14" name="Google Shape;314;p38"/>
            <p:cNvSpPr/>
            <p:nvPr/>
          </p:nvSpPr>
          <p:spPr>
            <a:xfrm>
              <a:off x="4387850" y="2323750"/>
              <a:ext cx="2971200" cy="64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-28575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72A1E"/>
                </a:buClr>
                <a:buSzPts val="900"/>
                <a:buFont typeface="Google Sans"/>
                <a:buChar char="●"/>
              </a:pPr>
              <a:r>
                <a:rPr lang="en-GB" sz="900">
                  <a:solidFill>
                    <a:srgbClr val="A72A1E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Only used JSON Loader</a:t>
              </a:r>
              <a:endParaRPr sz="900">
                <a:solidFill>
                  <a:srgbClr val="A72A1E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  <a:p>
              <a:pPr indent="-28575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72A1E"/>
                </a:buClr>
                <a:buSzPts val="900"/>
                <a:buFont typeface="Google Sans"/>
                <a:buChar char="●"/>
              </a:pPr>
              <a:r>
                <a:rPr lang="en-GB" sz="900">
                  <a:solidFill>
                    <a:srgbClr val="A72A1E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Did not consider Data Wrangling</a:t>
              </a:r>
              <a:endParaRPr sz="900">
                <a:solidFill>
                  <a:srgbClr val="A72A1E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</p:grpSp>
      <p:grpSp>
        <p:nvGrpSpPr>
          <p:cNvPr id="315" name="Google Shape;315;p38"/>
          <p:cNvGrpSpPr/>
          <p:nvPr/>
        </p:nvGrpSpPr>
        <p:grpSpPr>
          <a:xfrm>
            <a:off x="373800" y="1595135"/>
            <a:ext cx="5957975" cy="643500"/>
            <a:chOff x="1593000" y="2322568"/>
            <a:chExt cx="5957975" cy="643500"/>
          </a:xfrm>
        </p:grpSpPr>
        <p:sp>
          <p:nvSpPr>
            <p:cNvPr id="316" name="Google Shape;316;p38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38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A72A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38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A72A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38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Evaluation</a:t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20" name="Google Shape;320;p38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B02C20"/>
            </a:solidFill>
            <a:ln>
              <a:noFill/>
            </a:ln>
            <a:effectLst>
              <a:outerShdw blurRad="71438" rotWithShape="0" algn="bl" dir="2700000" dist="28575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38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BE2F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6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26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22" name="Google Shape;322;p38"/>
            <p:cNvSpPr/>
            <p:nvPr/>
          </p:nvSpPr>
          <p:spPr>
            <a:xfrm>
              <a:off x="4387850" y="2323750"/>
              <a:ext cx="2971200" cy="64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-28575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72A1E"/>
                </a:buClr>
                <a:buSzPts val="900"/>
                <a:buFont typeface="Google Sans"/>
                <a:buChar char="●"/>
              </a:pPr>
              <a:r>
                <a:rPr lang="en-GB" sz="900">
                  <a:solidFill>
                    <a:srgbClr val="A72A1E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No Proper Evaluation available for LLM</a:t>
              </a:r>
              <a:endParaRPr sz="900">
                <a:solidFill>
                  <a:srgbClr val="A72A1E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</p:grpSp>
      <p:grpSp>
        <p:nvGrpSpPr>
          <p:cNvPr id="323" name="Google Shape;323;p38"/>
          <p:cNvGrpSpPr/>
          <p:nvPr/>
        </p:nvGrpSpPr>
        <p:grpSpPr>
          <a:xfrm>
            <a:off x="373800" y="940260"/>
            <a:ext cx="5957975" cy="643500"/>
            <a:chOff x="1593000" y="2322568"/>
            <a:chExt cx="5957975" cy="643500"/>
          </a:xfrm>
        </p:grpSpPr>
        <p:sp>
          <p:nvSpPr>
            <p:cNvPr id="324" name="Google Shape;324;p38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38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A72A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38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A72A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38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API Limit</a:t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28" name="Google Shape;328;p38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B02C20"/>
            </a:solidFill>
            <a:ln>
              <a:noFill/>
            </a:ln>
            <a:effectLst>
              <a:outerShdw blurRad="71438" rotWithShape="0" algn="bl" dir="2700000" dist="28575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38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BE2F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6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26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30" name="Google Shape;330;p38"/>
            <p:cNvSpPr/>
            <p:nvPr/>
          </p:nvSpPr>
          <p:spPr>
            <a:xfrm>
              <a:off x="4387850" y="2323758"/>
              <a:ext cx="3087900" cy="64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-2921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72A1E"/>
                </a:buClr>
                <a:buSzPts val="1000"/>
                <a:buFont typeface="Google Sans"/>
                <a:buChar char="●"/>
              </a:pPr>
              <a:r>
                <a:rPr lang="en-GB" sz="1000">
                  <a:solidFill>
                    <a:srgbClr val="A72A1E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Vertex AI limitation - 1024 Tokens/60 QPM</a:t>
              </a:r>
              <a:endParaRPr sz="1000">
                <a:solidFill>
                  <a:srgbClr val="A72A1E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</p:grpSp>
      <p:grpSp>
        <p:nvGrpSpPr>
          <p:cNvPr id="331" name="Google Shape;331;p38"/>
          <p:cNvGrpSpPr/>
          <p:nvPr/>
        </p:nvGrpSpPr>
        <p:grpSpPr>
          <a:xfrm>
            <a:off x="3117013" y="4383854"/>
            <a:ext cx="5957975" cy="643500"/>
            <a:chOff x="1593000" y="2322568"/>
            <a:chExt cx="5957975" cy="643500"/>
          </a:xfrm>
        </p:grpSpPr>
        <p:sp>
          <p:nvSpPr>
            <p:cNvPr id="332" name="Google Shape;332;p38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38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0B71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38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0B71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38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Contribution to the Field</a:t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36" name="Google Shape;336;p38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0B7743"/>
            </a:solidFill>
            <a:ln>
              <a:noFill/>
            </a:ln>
            <a:effectLst>
              <a:outerShdw blurRad="71438" rotWithShape="0" algn="bl" dir="2700000" dist="28575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38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0C81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6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26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38" name="Google Shape;338;p38"/>
            <p:cNvSpPr/>
            <p:nvPr/>
          </p:nvSpPr>
          <p:spPr>
            <a:xfrm>
              <a:off x="4387850" y="2323750"/>
              <a:ext cx="2971200" cy="64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-28575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B7140"/>
                </a:buClr>
                <a:buSzPts val="900"/>
                <a:buFont typeface="Google Sans"/>
                <a:buChar char="●"/>
              </a:pPr>
              <a:r>
                <a:rPr lang="en-GB" sz="900">
                  <a:solidFill>
                    <a:srgbClr val="0B7140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Can be Generalised to Different Downstream tasks</a:t>
              </a:r>
              <a:endParaRPr sz="900">
                <a:solidFill>
                  <a:srgbClr val="0B7140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</p:grpSp>
      <p:grpSp>
        <p:nvGrpSpPr>
          <p:cNvPr id="339" name="Google Shape;339;p38"/>
          <p:cNvGrpSpPr/>
          <p:nvPr/>
        </p:nvGrpSpPr>
        <p:grpSpPr>
          <a:xfrm>
            <a:off x="3117013" y="3728736"/>
            <a:ext cx="5957975" cy="643500"/>
            <a:chOff x="1593000" y="2322568"/>
            <a:chExt cx="5957975" cy="643500"/>
          </a:xfrm>
        </p:grpSpPr>
        <p:sp>
          <p:nvSpPr>
            <p:cNvPr id="340" name="Google Shape;340;p38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38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0B71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38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0B71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38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Relevant</a:t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44" name="Google Shape;344;p38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0B7743"/>
            </a:solidFill>
            <a:ln>
              <a:noFill/>
            </a:ln>
            <a:effectLst>
              <a:outerShdw blurRad="71438" rotWithShape="0" algn="bl" dir="2700000" dist="28575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38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0C81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6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26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46" name="Google Shape;346;p38"/>
            <p:cNvSpPr/>
            <p:nvPr/>
          </p:nvSpPr>
          <p:spPr>
            <a:xfrm>
              <a:off x="4387850" y="2323750"/>
              <a:ext cx="2971200" cy="64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-28575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B7140"/>
                </a:buClr>
                <a:buSzPts val="900"/>
                <a:buFont typeface="Google Sans"/>
                <a:buChar char="●"/>
              </a:pPr>
              <a:r>
                <a:rPr lang="en-GB" sz="900">
                  <a:solidFill>
                    <a:srgbClr val="0B7140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RAG &amp; Langchain is relevant to the Industry trends in NLP</a:t>
              </a:r>
              <a:endParaRPr sz="900">
                <a:solidFill>
                  <a:srgbClr val="0B7140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</p:grpSp>
      <p:grpSp>
        <p:nvGrpSpPr>
          <p:cNvPr id="347" name="Google Shape;347;p38"/>
          <p:cNvGrpSpPr/>
          <p:nvPr/>
        </p:nvGrpSpPr>
        <p:grpSpPr>
          <a:xfrm>
            <a:off x="3117013" y="3073609"/>
            <a:ext cx="5957975" cy="643500"/>
            <a:chOff x="1593000" y="2322568"/>
            <a:chExt cx="5957975" cy="643500"/>
          </a:xfrm>
        </p:grpSpPr>
        <p:sp>
          <p:nvSpPr>
            <p:cNvPr id="348" name="Google Shape;348;p38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38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0B71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38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0B71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38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No Training/Fine tuning</a:t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52" name="Google Shape;352;p38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0B7743"/>
            </a:solidFill>
            <a:ln>
              <a:noFill/>
            </a:ln>
            <a:effectLst>
              <a:outerShdw blurRad="71438" rotWithShape="0" algn="bl" dir="2700000" dist="28575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38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0C81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6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26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54" name="Google Shape;354;p38"/>
            <p:cNvSpPr/>
            <p:nvPr/>
          </p:nvSpPr>
          <p:spPr>
            <a:xfrm>
              <a:off x="4387850" y="2323750"/>
              <a:ext cx="2971200" cy="64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-28575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B7140"/>
                </a:buClr>
                <a:buSzPts val="900"/>
                <a:buFont typeface="Google Sans"/>
                <a:buChar char="●"/>
              </a:pPr>
              <a:r>
                <a:rPr lang="en-GB" sz="900">
                  <a:solidFill>
                    <a:srgbClr val="0B7140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No ML Modelling from scratch/Model Cost Involved</a:t>
              </a:r>
              <a:endParaRPr sz="900">
                <a:solidFill>
                  <a:srgbClr val="0B7140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  <a:p>
              <a:pPr indent="-28575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B7140"/>
                </a:buClr>
                <a:buSzPts val="900"/>
                <a:buFont typeface="Google Sans"/>
                <a:buChar char="●"/>
              </a:pPr>
              <a:r>
                <a:rPr lang="en-GB" sz="900">
                  <a:solidFill>
                    <a:srgbClr val="0B7140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No finetuning required</a:t>
              </a:r>
              <a:endParaRPr sz="900">
                <a:solidFill>
                  <a:srgbClr val="0B7140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</p:grpSp>
      <p:pic>
        <p:nvPicPr>
          <p:cNvPr id="355" name="Google Shape;35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600" y="3001900"/>
            <a:ext cx="2097150" cy="209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79400" y="1129974"/>
            <a:ext cx="2764598" cy="1432701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38"/>
          <p:cNvSpPr txBox="1"/>
          <p:nvPr/>
        </p:nvSpPr>
        <p:spPr>
          <a:xfrm>
            <a:off x="457200" y="457200"/>
            <a:ext cx="5459100" cy="9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91425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Limitations</a:t>
            </a:r>
            <a:endParaRPr b="1" sz="200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39"/>
          <p:cNvSpPr txBox="1"/>
          <p:nvPr/>
        </p:nvSpPr>
        <p:spPr>
          <a:xfrm>
            <a:off x="457200" y="598300"/>
            <a:ext cx="5459100" cy="41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91425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Future Work</a:t>
            </a:r>
            <a:endParaRPr b="1" sz="200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363" name="Google Shape;363;p39"/>
          <p:cNvCxnSpPr/>
          <p:nvPr/>
        </p:nvCxnSpPr>
        <p:spPr>
          <a:xfrm rot="10800000">
            <a:off x="515050" y="2579056"/>
            <a:ext cx="7512600" cy="0"/>
          </a:xfrm>
          <a:prstGeom prst="straightConnector1">
            <a:avLst/>
          </a:prstGeom>
          <a:noFill/>
          <a:ln cap="flat" cmpd="sng" w="9525">
            <a:solidFill>
              <a:srgbClr val="BDC1C6"/>
            </a:solidFill>
            <a:prstDash val="solid"/>
            <a:round/>
            <a:headEnd len="med" w="med" type="triangle"/>
            <a:tailEnd len="med" w="med" type="none"/>
          </a:ln>
        </p:spPr>
      </p:cxnSp>
      <p:grpSp>
        <p:nvGrpSpPr>
          <p:cNvPr id="364" name="Google Shape;364;p39"/>
          <p:cNvGrpSpPr/>
          <p:nvPr/>
        </p:nvGrpSpPr>
        <p:grpSpPr>
          <a:xfrm>
            <a:off x="452594" y="2488529"/>
            <a:ext cx="164603" cy="181057"/>
            <a:chOff x="944803" y="2610525"/>
            <a:chExt cx="304200" cy="317700"/>
          </a:xfrm>
        </p:grpSpPr>
        <p:cxnSp>
          <p:nvCxnSpPr>
            <p:cNvPr id="365" name="Google Shape;365;p39"/>
            <p:cNvCxnSpPr/>
            <p:nvPr/>
          </p:nvCxnSpPr>
          <p:spPr>
            <a:xfrm>
              <a:off x="944803" y="2769507"/>
              <a:ext cx="304200" cy="0"/>
            </a:xfrm>
            <a:prstGeom prst="straightConnector1">
              <a:avLst/>
            </a:prstGeom>
            <a:noFill/>
            <a:ln cap="flat" cmpd="sng" w="19050">
              <a:solidFill>
                <a:srgbClr val="4285F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66" name="Google Shape;366;p39"/>
            <p:cNvCxnSpPr/>
            <p:nvPr/>
          </p:nvCxnSpPr>
          <p:spPr>
            <a:xfrm rot="5400000">
              <a:off x="938175" y="2769375"/>
              <a:ext cx="317700" cy="0"/>
            </a:xfrm>
            <a:prstGeom prst="straightConnector1">
              <a:avLst/>
            </a:prstGeom>
            <a:noFill/>
            <a:ln cap="flat" cmpd="sng" w="19050">
              <a:solidFill>
                <a:srgbClr val="4285F4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367" name="Google Shape;367;p39"/>
          <p:cNvSpPr txBox="1"/>
          <p:nvPr/>
        </p:nvSpPr>
        <p:spPr>
          <a:xfrm>
            <a:off x="460250" y="1388575"/>
            <a:ext cx="2431800" cy="7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2286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LLM Evaluation</a:t>
            </a:r>
            <a:endParaRPr b="1" sz="120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28575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02124"/>
              </a:buClr>
              <a:buSzPts val="900"/>
              <a:buFont typeface="Google Sans"/>
              <a:buChar char="●"/>
            </a:pPr>
            <a:r>
              <a:rPr lang="en-GB" sz="9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LLM as Judge</a:t>
            </a:r>
            <a:endParaRPr sz="90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2857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900"/>
              <a:buFont typeface="Google Sans"/>
              <a:buChar char="●"/>
            </a:pPr>
            <a:r>
              <a:rPr lang="en-GB" sz="9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RAG-Instruct-Benchmark-Tester</a:t>
            </a:r>
            <a:endParaRPr sz="90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68" name="Google Shape;368;p39"/>
          <p:cNvSpPr txBox="1"/>
          <p:nvPr/>
        </p:nvSpPr>
        <p:spPr>
          <a:xfrm>
            <a:off x="5437625" y="1388575"/>
            <a:ext cx="2066700" cy="7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2286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Data Collection</a:t>
            </a:r>
            <a:endParaRPr b="1" sz="120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-GB" sz="9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Diverse Data based Testing for generalised approach</a:t>
            </a:r>
            <a:endParaRPr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69" name="Google Shape;369;p39"/>
          <p:cNvSpPr txBox="1"/>
          <p:nvPr/>
        </p:nvSpPr>
        <p:spPr>
          <a:xfrm>
            <a:off x="3215625" y="2827475"/>
            <a:ext cx="20667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2286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Langsmith</a:t>
            </a:r>
            <a:endParaRPr b="1" sz="120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-GB" sz="9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Closed Beta Evaluation framework by Langchain</a:t>
            </a:r>
            <a:endParaRPr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370" name="Google Shape;370;p39"/>
          <p:cNvGrpSpPr/>
          <p:nvPr/>
        </p:nvGrpSpPr>
        <p:grpSpPr>
          <a:xfrm>
            <a:off x="3215634" y="2488529"/>
            <a:ext cx="164603" cy="181057"/>
            <a:chOff x="944803" y="2610525"/>
            <a:chExt cx="304200" cy="317700"/>
          </a:xfrm>
        </p:grpSpPr>
        <p:cxnSp>
          <p:nvCxnSpPr>
            <p:cNvPr id="371" name="Google Shape;371;p39"/>
            <p:cNvCxnSpPr/>
            <p:nvPr/>
          </p:nvCxnSpPr>
          <p:spPr>
            <a:xfrm>
              <a:off x="944803" y="2769507"/>
              <a:ext cx="304200" cy="0"/>
            </a:xfrm>
            <a:prstGeom prst="straightConnector1">
              <a:avLst/>
            </a:prstGeom>
            <a:noFill/>
            <a:ln cap="flat" cmpd="sng" w="19050">
              <a:solidFill>
                <a:srgbClr val="4285F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72" name="Google Shape;372;p39"/>
            <p:cNvCxnSpPr/>
            <p:nvPr/>
          </p:nvCxnSpPr>
          <p:spPr>
            <a:xfrm rot="5400000">
              <a:off x="938175" y="2769375"/>
              <a:ext cx="317700" cy="0"/>
            </a:xfrm>
            <a:prstGeom prst="straightConnector1">
              <a:avLst/>
            </a:prstGeom>
            <a:noFill/>
            <a:ln cap="flat" cmpd="sng" w="19050">
              <a:solidFill>
                <a:srgbClr val="4285F4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373" name="Google Shape;373;p39"/>
          <p:cNvGrpSpPr/>
          <p:nvPr/>
        </p:nvGrpSpPr>
        <p:grpSpPr>
          <a:xfrm>
            <a:off x="5437619" y="2488529"/>
            <a:ext cx="164603" cy="181057"/>
            <a:chOff x="944803" y="2610525"/>
            <a:chExt cx="304200" cy="317700"/>
          </a:xfrm>
        </p:grpSpPr>
        <p:cxnSp>
          <p:nvCxnSpPr>
            <p:cNvPr id="374" name="Google Shape;374;p39"/>
            <p:cNvCxnSpPr/>
            <p:nvPr/>
          </p:nvCxnSpPr>
          <p:spPr>
            <a:xfrm>
              <a:off x="944803" y="2769507"/>
              <a:ext cx="304200" cy="0"/>
            </a:xfrm>
            <a:prstGeom prst="straightConnector1">
              <a:avLst/>
            </a:prstGeom>
            <a:noFill/>
            <a:ln cap="flat" cmpd="sng" w="19050">
              <a:solidFill>
                <a:srgbClr val="4285F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75" name="Google Shape;375;p39"/>
            <p:cNvCxnSpPr/>
            <p:nvPr/>
          </p:nvCxnSpPr>
          <p:spPr>
            <a:xfrm rot="5400000">
              <a:off x="938175" y="2769375"/>
              <a:ext cx="317700" cy="0"/>
            </a:xfrm>
            <a:prstGeom prst="straightConnector1">
              <a:avLst/>
            </a:prstGeom>
            <a:noFill/>
            <a:ln cap="flat" cmpd="sng" w="19050">
              <a:solidFill>
                <a:srgbClr val="4285F4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376" name="Google Shape;376;p39"/>
          <p:cNvGrpSpPr/>
          <p:nvPr/>
        </p:nvGrpSpPr>
        <p:grpSpPr>
          <a:xfrm>
            <a:off x="7278603" y="2488529"/>
            <a:ext cx="164603" cy="181057"/>
            <a:chOff x="944803" y="2610525"/>
            <a:chExt cx="304200" cy="317700"/>
          </a:xfrm>
        </p:grpSpPr>
        <p:cxnSp>
          <p:nvCxnSpPr>
            <p:cNvPr id="377" name="Google Shape;377;p39"/>
            <p:cNvCxnSpPr/>
            <p:nvPr/>
          </p:nvCxnSpPr>
          <p:spPr>
            <a:xfrm>
              <a:off x="944803" y="2769507"/>
              <a:ext cx="304200" cy="0"/>
            </a:xfrm>
            <a:prstGeom prst="straightConnector1">
              <a:avLst/>
            </a:prstGeom>
            <a:noFill/>
            <a:ln cap="flat" cmpd="sng" w="19050">
              <a:solidFill>
                <a:srgbClr val="4285F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78" name="Google Shape;378;p39"/>
            <p:cNvCxnSpPr/>
            <p:nvPr/>
          </p:nvCxnSpPr>
          <p:spPr>
            <a:xfrm rot="5400000">
              <a:off x="938175" y="2769375"/>
              <a:ext cx="317700" cy="0"/>
            </a:xfrm>
            <a:prstGeom prst="straightConnector1">
              <a:avLst/>
            </a:prstGeom>
            <a:noFill/>
            <a:ln cap="flat" cmpd="sng" w="19050">
              <a:solidFill>
                <a:srgbClr val="4285F4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pic>
        <p:nvPicPr>
          <p:cNvPr id="379" name="Google Shape;37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4500" y="2827475"/>
            <a:ext cx="3458775" cy="215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40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Q &amp; A</a:t>
            </a:r>
            <a:endParaRPr/>
          </a:p>
        </p:txBody>
      </p:sp>
      <p:sp>
        <p:nvSpPr>
          <p:cNvPr id="385" name="Google Shape;385;p40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Thank You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/>
          <p:nvPr/>
        </p:nvSpPr>
        <p:spPr>
          <a:xfrm>
            <a:off x="449625" y="2112275"/>
            <a:ext cx="4693800" cy="7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0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rPr>
              <a:t>In Retrospect</a:t>
            </a:r>
            <a:endParaRPr b="1" sz="4000">
              <a:solidFill>
                <a:srgbClr val="4285F4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0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Previous works</a:t>
            </a:r>
            <a:endParaRPr b="1" sz="400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7" name="Google Shape;87;p16"/>
          <p:cNvSpPr txBox="1"/>
          <p:nvPr/>
        </p:nvSpPr>
        <p:spPr>
          <a:xfrm>
            <a:off x="415713" y="791025"/>
            <a:ext cx="1586100" cy="1150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n-GB" sz="6000">
                <a:solidFill>
                  <a:srgbClr val="BDC1C6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01</a:t>
            </a:r>
            <a:endParaRPr sz="6000">
              <a:solidFill>
                <a:srgbClr val="BDC1C6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/>
          <p:nvPr/>
        </p:nvSpPr>
        <p:spPr>
          <a:xfrm>
            <a:off x="457200" y="457200"/>
            <a:ext cx="5459100" cy="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91425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Reference Papers</a:t>
            </a:r>
            <a:endParaRPr b="1" sz="200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3" name="Google Shape;93;p17"/>
          <p:cNvSpPr txBox="1"/>
          <p:nvPr/>
        </p:nvSpPr>
        <p:spPr>
          <a:xfrm>
            <a:off x="457200" y="1137667"/>
            <a:ext cx="4078200" cy="31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91425" wrap="square" tIns="0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400"/>
              <a:buFont typeface="Google Sans"/>
              <a:buChar char="●"/>
            </a:pPr>
            <a:r>
              <a:rPr lang="en-GB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Unconstrained Summarization</a:t>
            </a:r>
            <a:endParaRPr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202124"/>
              </a:buClr>
              <a:buSzPts val="1400"/>
              <a:buFont typeface="Google Sans"/>
              <a:buChar char="●"/>
            </a:pPr>
            <a:r>
              <a:rPr lang="en-GB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Query focused Summarisation</a:t>
            </a:r>
            <a:endParaRPr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202124"/>
              </a:buClr>
              <a:buSzPts val="1400"/>
              <a:buFont typeface="Google Sans"/>
              <a:buChar char="●"/>
            </a:pPr>
            <a:r>
              <a:rPr lang="en-GB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Long document Summarisation</a:t>
            </a:r>
            <a:endParaRPr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202124"/>
              </a:buClr>
              <a:buSzPts val="1400"/>
              <a:buFont typeface="Google Sans"/>
              <a:buChar char="●"/>
            </a:pPr>
            <a:r>
              <a:rPr lang="en-GB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Two Stage Approach (Extracter, Retriever) </a:t>
            </a:r>
            <a:endParaRPr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00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94" name="Google Shape;94;p17"/>
          <p:cNvPicPr preferRelativeResize="0"/>
          <p:nvPr/>
        </p:nvPicPr>
        <p:blipFill rotWithShape="1">
          <a:blip r:embed="rId3">
            <a:alphaModFix/>
          </a:blip>
          <a:srcRect b="15072" l="8728" r="10227" t="15079"/>
          <a:stretch/>
        </p:blipFill>
        <p:spPr>
          <a:xfrm>
            <a:off x="5151650" y="1137675"/>
            <a:ext cx="3804020" cy="24590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8"/>
          <p:cNvSpPr txBox="1"/>
          <p:nvPr/>
        </p:nvSpPr>
        <p:spPr>
          <a:xfrm>
            <a:off x="449625" y="2112275"/>
            <a:ext cx="7532700" cy="7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6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rPr>
              <a:t>Retrieval Augmented Generation</a:t>
            </a:r>
            <a:endParaRPr b="1" sz="3600">
              <a:solidFill>
                <a:srgbClr val="4285F4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Proposed Solution</a:t>
            </a:r>
            <a:endParaRPr b="1" sz="240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00" name="Google Shape;100;p18"/>
          <p:cNvSpPr txBox="1"/>
          <p:nvPr/>
        </p:nvSpPr>
        <p:spPr>
          <a:xfrm>
            <a:off x="415713" y="791025"/>
            <a:ext cx="1586100" cy="1150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n-GB" sz="6000">
                <a:solidFill>
                  <a:srgbClr val="BDC1C6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02</a:t>
            </a:r>
            <a:endParaRPr sz="6000">
              <a:solidFill>
                <a:srgbClr val="BDC1C6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9"/>
          <p:cNvSpPr txBox="1"/>
          <p:nvPr/>
        </p:nvSpPr>
        <p:spPr>
          <a:xfrm>
            <a:off x="457200" y="598300"/>
            <a:ext cx="5459100" cy="41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91425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Retrieval Augmented Generation</a:t>
            </a:r>
            <a:endParaRPr b="1" sz="200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06" name="Google Shape;10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0875" y="1272525"/>
            <a:ext cx="5930450" cy="3043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6750" y="1705350"/>
            <a:ext cx="3862001" cy="21723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12" name="Google Shape;112;p20"/>
          <p:cNvSpPr txBox="1"/>
          <p:nvPr/>
        </p:nvSpPr>
        <p:spPr>
          <a:xfrm>
            <a:off x="457200" y="598300"/>
            <a:ext cx="5459100" cy="41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91425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Information Retrieval</a:t>
            </a:r>
            <a:endParaRPr b="1" sz="200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13" name="Google Shape;113;p20"/>
          <p:cNvSpPr txBox="1"/>
          <p:nvPr/>
        </p:nvSpPr>
        <p:spPr>
          <a:xfrm>
            <a:off x="457200" y="1536192"/>
            <a:ext cx="4078200" cy="31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91425" wrap="square" tIns="0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400"/>
              <a:buFont typeface="Google Sans"/>
              <a:buChar char="●"/>
            </a:pPr>
            <a:r>
              <a:rPr lang="en-GB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Stuffing</a:t>
            </a:r>
            <a:endParaRPr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202124"/>
              </a:buClr>
              <a:buSzPts val="1400"/>
              <a:buFont typeface="Google Sans"/>
              <a:buChar char="●"/>
            </a:pPr>
            <a:r>
              <a:rPr lang="en-GB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Map Reduce</a:t>
            </a:r>
            <a:endParaRPr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202124"/>
              </a:buClr>
              <a:buSzPts val="1400"/>
              <a:buFont typeface="Google Sans"/>
              <a:buChar char="●"/>
            </a:pPr>
            <a:r>
              <a:rPr lang="en-GB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Refine</a:t>
            </a:r>
            <a:endParaRPr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202124"/>
              </a:buClr>
              <a:buSzPts val="1400"/>
              <a:buFont typeface="Google Sans"/>
              <a:buChar char="●"/>
            </a:pPr>
            <a:r>
              <a:rPr lang="en-GB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Vector Store</a:t>
            </a:r>
            <a:endParaRPr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00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1"/>
          <p:cNvSpPr txBox="1"/>
          <p:nvPr/>
        </p:nvSpPr>
        <p:spPr>
          <a:xfrm>
            <a:off x="457200" y="598300"/>
            <a:ext cx="5459100" cy="41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91425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Behind the Search</a:t>
            </a:r>
            <a:endParaRPr b="1" sz="200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19" name="Google Shape;119;p21"/>
          <p:cNvSpPr txBox="1"/>
          <p:nvPr/>
        </p:nvSpPr>
        <p:spPr>
          <a:xfrm>
            <a:off x="4528078" y="1320000"/>
            <a:ext cx="1270200" cy="10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GB" sz="1600">
                <a:solidFill>
                  <a:srgbClr val="4285F4"/>
                </a:solidFill>
                <a:latin typeface="Roboto Mono"/>
                <a:ea typeface="Roboto Mono"/>
                <a:cs typeface="Roboto Mono"/>
                <a:sym typeface="Roboto Mono"/>
              </a:rPr>
              <a:t>Vertex AI</a:t>
            </a:r>
            <a:br>
              <a:rPr lang="en-GB" sz="1800">
                <a:solidFill>
                  <a:srgbClr val="797979"/>
                </a:solidFill>
                <a:latin typeface="Google Sans"/>
                <a:ea typeface="Google Sans"/>
                <a:cs typeface="Google Sans"/>
                <a:sym typeface="Google Sans"/>
              </a:rPr>
            </a:br>
            <a:r>
              <a:rPr lang="en-GB" sz="1000">
                <a:solidFill>
                  <a:srgbClr val="797979"/>
                </a:solidFill>
                <a:latin typeface="Google Sans"/>
                <a:ea typeface="Google Sans"/>
                <a:cs typeface="Google Sans"/>
                <a:sym typeface="Google Sans"/>
              </a:rPr>
              <a:t>Google Cloud Generative AI</a:t>
            </a:r>
            <a:endParaRPr sz="1000">
              <a:solidFill>
                <a:srgbClr val="79797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20" name="Google Shape;120;p21"/>
          <p:cNvSpPr txBox="1"/>
          <p:nvPr/>
        </p:nvSpPr>
        <p:spPr>
          <a:xfrm>
            <a:off x="5874278" y="1320000"/>
            <a:ext cx="1270200" cy="10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GB" sz="1600">
                <a:solidFill>
                  <a:srgbClr val="4285F4"/>
                </a:solidFill>
                <a:latin typeface="Roboto Mono"/>
                <a:ea typeface="Roboto Mono"/>
                <a:cs typeface="Roboto Mono"/>
                <a:sym typeface="Roboto Mono"/>
              </a:rPr>
              <a:t>Langchain</a:t>
            </a:r>
            <a:br>
              <a:rPr lang="en-GB" sz="1800">
                <a:solidFill>
                  <a:srgbClr val="797979"/>
                </a:solidFill>
                <a:latin typeface="Google Sans"/>
                <a:ea typeface="Google Sans"/>
                <a:cs typeface="Google Sans"/>
                <a:sym typeface="Google Sans"/>
              </a:rPr>
            </a:br>
            <a:r>
              <a:rPr lang="en-GB" sz="1000">
                <a:solidFill>
                  <a:srgbClr val="797979"/>
                </a:solidFill>
                <a:latin typeface="Google Sans"/>
                <a:ea typeface="Google Sans"/>
                <a:cs typeface="Google Sans"/>
                <a:sym typeface="Google Sans"/>
              </a:rPr>
              <a:t>LLM Middleware</a:t>
            </a:r>
            <a:endParaRPr sz="1000">
              <a:solidFill>
                <a:srgbClr val="79797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21" name="Google Shape;121;p21"/>
          <p:cNvSpPr txBox="1"/>
          <p:nvPr/>
        </p:nvSpPr>
        <p:spPr>
          <a:xfrm>
            <a:off x="4528078" y="2382580"/>
            <a:ext cx="1270200" cy="10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GB" sz="1600">
                <a:solidFill>
                  <a:srgbClr val="4285F4"/>
                </a:solidFill>
                <a:latin typeface="Roboto Mono"/>
                <a:ea typeface="Roboto Mono"/>
                <a:cs typeface="Roboto Mono"/>
                <a:sym typeface="Roboto Mono"/>
              </a:rPr>
              <a:t>text-bison</a:t>
            </a:r>
            <a:br>
              <a:rPr lang="en-GB" sz="1800">
                <a:solidFill>
                  <a:srgbClr val="797979"/>
                </a:solidFill>
                <a:latin typeface="Google Sans"/>
                <a:ea typeface="Google Sans"/>
                <a:cs typeface="Google Sans"/>
                <a:sym typeface="Google Sans"/>
              </a:rPr>
            </a:br>
            <a:r>
              <a:rPr lang="en-GB" sz="1000">
                <a:solidFill>
                  <a:srgbClr val="797979"/>
                </a:solidFill>
                <a:latin typeface="Google Sans"/>
                <a:ea typeface="Google Sans"/>
                <a:cs typeface="Google Sans"/>
                <a:sym typeface="Google Sans"/>
              </a:rPr>
              <a:t>PaLM Based LLM</a:t>
            </a:r>
            <a:endParaRPr sz="1000">
              <a:solidFill>
                <a:srgbClr val="79797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22" name="Google Shape;122;p21"/>
          <p:cNvSpPr txBox="1"/>
          <p:nvPr/>
        </p:nvSpPr>
        <p:spPr>
          <a:xfrm>
            <a:off x="7144475" y="3466175"/>
            <a:ext cx="1493100" cy="10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GB" sz="1600">
                <a:solidFill>
                  <a:srgbClr val="4285F4"/>
                </a:solidFill>
                <a:latin typeface="Roboto Mono"/>
                <a:ea typeface="Roboto Mono"/>
                <a:cs typeface="Roboto Mono"/>
                <a:sym typeface="Roboto Mono"/>
              </a:rPr>
              <a:t>JSONL</a:t>
            </a:r>
            <a:r>
              <a:rPr lang="en-GB" sz="1600">
                <a:solidFill>
                  <a:srgbClr val="4285F4"/>
                </a:solidFill>
                <a:latin typeface="Roboto Mono"/>
                <a:ea typeface="Roboto Mono"/>
                <a:cs typeface="Roboto Mono"/>
                <a:sym typeface="Roboto Mono"/>
              </a:rPr>
              <a:t> Input</a:t>
            </a:r>
            <a:br>
              <a:rPr lang="en-GB" sz="1800">
                <a:solidFill>
                  <a:srgbClr val="797979"/>
                </a:solidFill>
                <a:latin typeface="Google Sans"/>
                <a:ea typeface="Google Sans"/>
                <a:cs typeface="Google Sans"/>
                <a:sym typeface="Google Sans"/>
              </a:rPr>
            </a:br>
            <a:r>
              <a:rPr lang="en-GB" sz="1000">
                <a:solidFill>
                  <a:srgbClr val="797979"/>
                </a:solidFill>
                <a:latin typeface="Google Sans"/>
                <a:ea typeface="Google Sans"/>
                <a:cs typeface="Google Sans"/>
                <a:sym typeface="Google Sans"/>
              </a:rPr>
              <a:t>Validation.jsonl</a:t>
            </a:r>
            <a:endParaRPr sz="1000">
              <a:solidFill>
                <a:srgbClr val="79797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23" name="Google Shape;123;p21"/>
          <p:cNvSpPr txBox="1"/>
          <p:nvPr/>
        </p:nvSpPr>
        <p:spPr>
          <a:xfrm>
            <a:off x="5874275" y="2382575"/>
            <a:ext cx="2412600" cy="10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GB">
                <a:solidFill>
                  <a:srgbClr val="4285F4"/>
                </a:solidFill>
                <a:latin typeface="Roboto Mono"/>
                <a:ea typeface="Roboto Mono"/>
                <a:cs typeface="Roboto Mono"/>
                <a:sym typeface="Roboto Mono"/>
              </a:rPr>
              <a:t>text-embeddings-gecko</a:t>
            </a:r>
            <a:br>
              <a:rPr lang="en-GB" sz="1000">
                <a:solidFill>
                  <a:srgbClr val="797979"/>
                </a:solidFill>
                <a:latin typeface="Google Sans"/>
                <a:ea typeface="Google Sans"/>
                <a:cs typeface="Google Sans"/>
                <a:sym typeface="Google Sans"/>
              </a:rPr>
            </a:br>
            <a:r>
              <a:rPr lang="en-GB" sz="1000">
                <a:solidFill>
                  <a:srgbClr val="797979"/>
                </a:solidFill>
                <a:latin typeface="Google Sans"/>
                <a:ea typeface="Google Sans"/>
                <a:cs typeface="Google Sans"/>
                <a:sym typeface="Google Sans"/>
              </a:rPr>
              <a:t>Embedding Model to convert text to vectors</a:t>
            </a:r>
            <a:endParaRPr sz="1000">
              <a:solidFill>
                <a:srgbClr val="79797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24" name="Google Shape;124;p21"/>
          <p:cNvSpPr txBox="1"/>
          <p:nvPr/>
        </p:nvSpPr>
        <p:spPr>
          <a:xfrm>
            <a:off x="7220428" y="1320000"/>
            <a:ext cx="1270200" cy="10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GB" sz="1600">
                <a:solidFill>
                  <a:srgbClr val="4285F4"/>
                </a:solidFill>
                <a:latin typeface="Roboto Mono"/>
                <a:ea typeface="Roboto Mono"/>
                <a:cs typeface="Roboto Mono"/>
                <a:sym typeface="Roboto Mono"/>
              </a:rPr>
              <a:t>GCP</a:t>
            </a:r>
            <a:br>
              <a:rPr lang="en-GB" sz="1800">
                <a:solidFill>
                  <a:srgbClr val="797979"/>
                </a:solidFill>
                <a:latin typeface="Google Sans"/>
                <a:ea typeface="Google Sans"/>
                <a:cs typeface="Google Sans"/>
                <a:sym typeface="Google Sans"/>
              </a:rPr>
            </a:br>
            <a:r>
              <a:rPr lang="en-GB" sz="1000">
                <a:solidFill>
                  <a:srgbClr val="797979"/>
                </a:solidFill>
                <a:latin typeface="Google Sans"/>
                <a:ea typeface="Google Sans"/>
                <a:cs typeface="Google Sans"/>
                <a:sym typeface="Google Sans"/>
              </a:rPr>
              <a:t>Cloud Offering</a:t>
            </a:r>
            <a:endParaRPr sz="1000">
              <a:solidFill>
                <a:srgbClr val="79797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25" name="Google Shape;125;p21"/>
          <p:cNvSpPr txBox="1"/>
          <p:nvPr/>
        </p:nvSpPr>
        <p:spPr>
          <a:xfrm>
            <a:off x="4528075" y="3466182"/>
            <a:ext cx="12702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GB" sz="1600">
                <a:solidFill>
                  <a:srgbClr val="4285F4"/>
                </a:solidFill>
                <a:latin typeface="Roboto Mono"/>
                <a:ea typeface="Roboto Mono"/>
                <a:cs typeface="Roboto Mono"/>
                <a:sym typeface="Roboto Mono"/>
              </a:rPr>
              <a:t>1024</a:t>
            </a:r>
            <a:r>
              <a:rPr b="1" lang="en-GB" sz="1800">
                <a:solidFill>
                  <a:srgbClr val="797979"/>
                </a:solidFill>
                <a:latin typeface="Google Sans"/>
                <a:ea typeface="Google Sans"/>
                <a:cs typeface="Google Sans"/>
                <a:sym typeface="Google Sans"/>
              </a:rPr>
              <a:t> </a:t>
            </a:r>
            <a:br>
              <a:rPr lang="en-GB" sz="1800">
                <a:solidFill>
                  <a:srgbClr val="797979"/>
                </a:solidFill>
                <a:latin typeface="Google Sans"/>
                <a:ea typeface="Google Sans"/>
                <a:cs typeface="Google Sans"/>
                <a:sym typeface="Google Sans"/>
              </a:rPr>
            </a:br>
            <a:r>
              <a:rPr lang="en-GB" sz="1000">
                <a:solidFill>
                  <a:srgbClr val="797979"/>
                </a:solidFill>
                <a:latin typeface="Google Sans"/>
                <a:ea typeface="Google Sans"/>
                <a:cs typeface="Google Sans"/>
                <a:sym typeface="Google Sans"/>
              </a:rPr>
              <a:t>Token Limit</a:t>
            </a:r>
            <a:endParaRPr sz="1000">
              <a:solidFill>
                <a:srgbClr val="79797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26" name="Google Shape;126;p21"/>
          <p:cNvSpPr txBox="1"/>
          <p:nvPr/>
        </p:nvSpPr>
        <p:spPr>
          <a:xfrm>
            <a:off x="5874275" y="3466182"/>
            <a:ext cx="12702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GB" sz="1600">
                <a:solidFill>
                  <a:srgbClr val="4285F4"/>
                </a:solidFill>
                <a:latin typeface="Roboto Mono"/>
                <a:ea typeface="Roboto Mono"/>
                <a:cs typeface="Roboto Mono"/>
                <a:sym typeface="Roboto Mono"/>
              </a:rPr>
              <a:t>60</a:t>
            </a:r>
            <a:r>
              <a:rPr lang="en-GB" sz="1800">
                <a:solidFill>
                  <a:srgbClr val="797979"/>
                </a:solidFill>
                <a:latin typeface="Google Sans"/>
                <a:ea typeface="Google Sans"/>
                <a:cs typeface="Google Sans"/>
                <a:sym typeface="Google Sans"/>
              </a:rPr>
              <a:t> </a:t>
            </a:r>
            <a:br>
              <a:rPr lang="en-GB" sz="1800">
                <a:solidFill>
                  <a:srgbClr val="797979"/>
                </a:solidFill>
                <a:latin typeface="Google Sans"/>
                <a:ea typeface="Google Sans"/>
                <a:cs typeface="Google Sans"/>
                <a:sym typeface="Google Sans"/>
              </a:rPr>
            </a:br>
            <a:r>
              <a:rPr lang="en-GB" sz="1000">
                <a:solidFill>
                  <a:srgbClr val="797979"/>
                </a:solidFill>
                <a:latin typeface="Google Sans"/>
                <a:ea typeface="Google Sans"/>
                <a:cs typeface="Google Sans"/>
                <a:sym typeface="Google Sans"/>
              </a:rPr>
              <a:t>QPM</a:t>
            </a:r>
            <a:endParaRPr sz="1000">
              <a:solidFill>
                <a:srgbClr val="79797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27" name="Google Shape;127;p21"/>
          <p:cNvPicPr preferRelativeResize="0"/>
          <p:nvPr/>
        </p:nvPicPr>
        <p:blipFill rotWithShape="1">
          <a:blip r:embed="rId3">
            <a:alphaModFix/>
          </a:blip>
          <a:srcRect b="6121" l="12907" r="25307" t="1268"/>
          <a:stretch/>
        </p:blipFill>
        <p:spPr>
          <a:xfrm>
            <a:off x="0" y="1126863"/>
            <a:ext cx="3567800" cy="356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2"/>
          <p:cNvSpPr txBox="1"/>
          <p:nvPr/>
        </p:nvSpPr>
        <p:spPr>
          <a:xfrm>
            <a:off x="457200" y="598300"/>
            <a:ext cx="5459100" cy="41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91425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Retrieval Methods</a:t>
            </a:r>
            <a:endParaRPr b="1" sz="200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133" name="Google Shape;133;p22"/>
          <p:cNvGrpSpPr/>
          <p:nvPr/>
        </p:nvGrpSpPr>
        <p:grpSpPr>
          <a:xfrm>
            <a:off x="2744109" y="1597469"/>
            <a:ext cx="1827900" cy="2399700"/>
            <a:chOff x="2744109" y="1597469"/>
            <a:chExt cx="1827900" cy="2399700"/>
          </a:xfrm>
        </p:grpSpPr>
        <p:sp>
          <p:nvSpPr>
            <p:cNvPr id="134" name="Google Shape;134;p22"/>
            <p:cNvSpPr/>
            <p:nvPr/>
          </p:nvSpPr>
          <p:spPr>
            <a:xfrm rot="5400000">
              <a:off x="2458209" y="1883369"/>
              <a:ext cx="2399700" cy="1827900"/>
            </a:xfrm>
            <a:prstGeom prst="rightArrowCallout">
              <a:avLst>
                <a:gd fmla="val 9283" name="adj1"/>
                <a:gd fmla="val 13570" name="adj2"/>
                <a:gd fmla="val 16082" name="adj3"/>
                <a:gd fmla="val 81236" name="adj4"/>
              </a:avLst>
            </a:prstGeom>
            <a:solidFill>
              <a:srgbClr val="0944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135" name="Google Shape;135;p22"/>
            <p:cNvSpPr/>
            <p:nvPr/>
          </p:nvSpPr>
          <p:spPr>
            <a:xfrm flipH="1" rot="10800000">
              <a:off x="2834043" y="1687411"/>
              <a:ext cx="1649400" cy="1769700"/>
            </a:xfrm>
            <a:prstGeom prst="snip1Rect">
              <a:avLst>
                <a:gd fmla="val 0" name="adj"/>
              </a:avLst>
            </a:prstGeom>
            <a:solidFill>
              <a:srgbClr val="0C5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136" name="Google Shape;136;p22"/>
            <p:cNvSpPr txBox="1"/>
            <p:nvPr/>
          </p:nvSpPr>
          <p:spPr>
            <a:xfrm>
              <a:off x="2966450" y="1795520"/>
              <a:ext cx="1383000" cy="147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100">
                  <a:solidFill>
                    <a:srgbClr val="FFFFFF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Map Reduce</a:t>
              </a:r>
              <a:endParaRPr b="1" sz="11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GB" sz="800">
                  <a:solidFill>
                    <a:srgbClr val="FFFFFF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Splitting into Chunks</a:t>
              </a:r>
              <a:br>
                <a:rPr lang="en-GB" sz="800">
                  <a:solidFill>
                    <a:srgbClr val="FFFFFF"/>
                  </a:solidFill>
                  <a:latin typeface="Google Sans"/>
                  <a:ea typeface="Google Sans"/>
                  <a:cs typeface="Google Sans"/>
                  <a:sym typeface="Google Sans"/>
                </a:rPr>
              </a:br>
              <a:r>
                <a:rPr lang="en-GB" sz="800">
                  <a:solidFill>
                    <a:srgbClr val="FFFFFF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&amp; performing Map Reduce</a:t>
              </a:r>
              <a:br>
                <a:rPr lang="en-GB" sz="800">
                  <a:solidFill>
                    <a:srgbClr val="FFFFFF"/>
                  </a:solidFill>
                  <a:latin typeface="Google Sans"/>
                  <a:ea typeface="Google Sans"/>
                  <a:cs typeface="Google Sans"/>
                  <a:sym typeface="Google Sans"/>
                </a:rPr>
              </a:br>
              <a:r>
                <a:rPr i="1" lang="en-GB" sz="800">
                  <a:solidFill>
                    <a:srgbClr val="FFFFFF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Few Shot Learning</a:t>
              </a:r>
              <a:endParaRPr i="1" sz="8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</p:grpSp>
      <p:grpSp>
        <p:nvGrpSpPr>
          <p:cNvPr id="137" name="Google Shape;137;p22"/>
          <p:cNvGrpSpPr/>
          <p:nvPr/>
        </p:nvGrpSpPr>
        <p:grpSpPr>
          <a:xfrm>
            <a:off x="4572009" y="1146343"/>
            <a:ext cx="1827900" cy="2399700"/>
            <a:chOff x="4572009" y="1146343"/>
            <a:chExt cx="1827900" cy="2399700"/>
          </a:xfrm>
        </p:grpSpPr>
        <p:sp>
          <p:nvSpPr>
            <p:cNvPr id="138" name="Google Shape;138;p22"/>
            <p:cNvSpPr/>
            <p:nvPr/>
          </p:nvSpPr>
          <p:spPr>
            <a:xfrm rot="-5400000">
              <a:off x="4286109" y="1432243"/>
              <a:ext cx="2399700" cy="1827900"/>
            </a:xfrm>
            <a:prstGeom prst="rightArrowCallout">
              <a:avLst>
                <a:gd fmla="val 9283" name="adj1"/>
                <a:gd fmla="val 13570" name="adj2"/>
                <a:gd fmla="val 16082" name="adj3"/>
                <a:gd fmla="val 81236" name="adj4"/>
              </a:avLst>
            </a:prstGeom>
            <a:solidFill>
              <a:srgbClr val="A1C3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139" name="Google Shape;139;p22"/>
            <p:cNvSpPr/>
            <p:nvPr/>
          </p:nvSpPr>
          <p:spPr>
            <a:xfrm flipH="1">
              <a:off x="4660575" y="1686400"/>
              <a:ext cx="1649400" cy="1769700"/>
            </a:xfrm>
            <a:prstGeom prst="snip1Rect">
              <a:avLst>
                <a:gd fmla="val 0" name="adj"/>
              </a:avLst>
            </a:prstGeom>
            <a:solidFill>
              <a:srgbClr val="0C5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140" name="Google Shape;140;p22"/>
            <p:cNvSpPr txBox="1"/>
            <p:nvPr/>
          </p:nvSpPr>
          <p:spPr>
            <a:xfrm>
              <a:off x="4794425" y="1795520"/>
              <a:ext cx="1383000" cy="147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100">
                  <a:solidFill>
                    <a:srgbClr val="FFFFFF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Refining/Rolling Summary</a:t>
              </a:r>
              <a:endParaRPr b="1" sz="11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GB" sz="800">
                  <a:solidFill>
                    <a:srgbClr val="FFFFFF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Calling LLM &amp; Generating Rolling summary from LLM Response &amp; Adding Prompt</a:t>
              </a:r>
              <a:br>
                <a:rPr lang="en-GB" sz="800">
                  <a:solidFill>
                    <a:srgbClr val="FFFFFF"/>
                  </a:solidFill>
                  <a:latin typeface="Google Sans"/>
                  <a:ea typeface="Google Sans"/>
                  <a:cs typeface="Google Sans"/>
                  <a:sym typeface="Google Sans"/>
                </a:rPr>
              </a:br>
              <a:r>
                <a:rPr i="1" lang="en-GB" sz="800">
                  <a:solidFill>
                    <a:srgbClr val="FFFFFF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Few Shot Learning</a:t>
              </a:r>
              <a:endParaRPr i="1" sz="8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</p:grpSp>
      <p:grpSp>
        <p:nvGrpSpPr>
          <p:cNvPr id="141" name="Google Shape;141;p22"/>
          <p:cNvGrpSpPr/>
          <p:nvPr/>
        </p:nvGrpSpPr>
        <p:grpSpPr>
          <a:xfrm>
            <a:off x="6400059" y="1597469"/>
            <a:ext cx="1827900" cy="2399700"/>
            <a:chOff x="6400059" y="1597469"/>
            <a:chExt cx="1827900" cy="2399700"/>
          </a:xfrm>
        </p:grpSpPr>
        <p:sp>
          <p:nvSpPr>
            <p:cNvPr id="142" name="Google Shape;142;p22"/>
            <p:cNvSpPr/>
            <p:nvPr/>
          </p:nvSpPr>
          <p:spPr>
            <a:xfrm rot="5400000">
              <a:off x="6114159" y="1883369"/>
              <a:ext cx="2399700" cy="1827900"/>
            </a:xfrm>
            <a:prstGeom prst="rightArrowCallout">
              <a:avLst>
                <a:gd fmla="val 9283" name="adj1"/>
                <a:gd fmla="val 13570" name="adj2"/>
                <a:gd fmla="val 16082" name="adj3"/>
                <a:gd fmla="val 81236" name="adj4"/>
              </a:avLst>
            </a:prstGeom>
            <a:solidFill>
              <a:srgbClr val="0944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143" name="Google Shape;143;p22"/>
            <p:cNvSpPr/>
            <p:nvPr/>
          </p:nvSpPr>
          <p:spPr>
            <a:xfrm flipH="1" rot="10800000">
              <a:off x="6489993" y="1687411"/>
              <a:ext cx="1649400" cy="1769700"/>
            </a:xfrm>
            <a:prstGeom prst="snip1Rect">
              <a:avLst>
                <a:gd fmla="val 0" name="adj"/>
              </a:avLst>
            </a:prstGeom>
            <a:solidFill>
              <a:srgbClr val="0C5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144" name="Google Shape;144;p22"/>
            <p:cNvSpPr txBox="1"/>
            <p:nvPr/>
          </p:nvSpPr>
          <p:spPr>
            <a:xfrm>
              <a:off x="6622400" y="1795520"/>
              <a:ext cx="1383000" cy="147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100">
                  <a:solidFill>
                    <a:srgbClr val="FFFFFF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Vector Embeddings</a:t>
              </a:r>
              <a:endParaRPr b="1" sz="11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GB" sz="800">
                  <a:solidFill>
                    <a:srgbClr val="FFFFFF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Vector Datastore to store SE Documents</a:t>
              </a:r>
              <a:br>
                <a:rPr lang="en-GB" sz="800">
                  <a:solidFill>
                    <a:srgbClr val="FFFFFF"/>
                  </a:solidFill>
                  <a:latin typeface="Google Sans"/>
                  <a:ea typeface="Google Sans"/>
                  <a:cs typeface="Google Sans"/>
                  <a:sym typeface="Google Sans"/>
                </a:rPr>
              </a:br>
              <a:r>
                <a:rPr lang="en-GB" sz="800">
                  <a:solidFill>
                    <a:srgbClr val="FFFFFF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Perform Semantic Search</a:t>
              </a:r>
              <a:br>
                <a:rPr lang="en-GB" sz="800">
                  <a:solidFill>
                    <a:srgbClr val="FFFFFF"/>
                  </a:solidFill>
                  <a:latin typeface="Google Sans"/>
                  <a:ea typeface="Google Sans"/>
                  <a:cs typeface="Google Sans"/>
                  <a:sym typeface="Google Sans"/>
                </a:rPr>
              </a:br>
              <a:r>
                <a:rPr i="1" lang="en-GB" sz="800">
                  <a:solidFill>
                    <a:srgbClr val="FFFFFF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Few Shot Learning</a:t>
              </a:r>
              <a:endParaRPr i="1" sz="8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</p:grpSp>
      <p:grpSp>
        <p:nvGrpSpPr>
          <p:cNvPr id="145" name="Google Shape;145;p22"/>
          <p:cNvGrpSpPr/>
          <p:nvPr/>
        </p:nvGrpSpPr>
        <p:grpSpPr>
          <a:xfrm>
            <a:off x="916059" y="1146343"/>
            <a:ext cx="1827900" cy="2399700"/>
            <a:chOff x="916059" y="1146343"/>
            <a:chExt cx="1827900" cy="2399700"/>
          </a:xfrm>
        </p:grpSpPr>
        <p:sp>
          <p:nvSpPr>
            <p:cNvPr id="146" name="Google Shape;146;p22"/>
            <p:cNvSpPr/>
            <p:nvPr/>
          </p:nvSpPr>
          <p:spPr>
            <a:xfrm rot="-5400000">
              <a:off x="630159" y="1432243"/>
              <a:ext cx="2399700" cy="1827900"/>
            </a:xfrm>
            <a:prstGeom prst="rightArrowCallout">
              <a:avLst>
                <a:gd fmla="val 9283" name="adj1"/>
                <a:gd fmla="val 13570" name="adj2"/>
                <a:gd fmla="val 16082" name="adj3"/>
                <a:gd fmla="val 81236" name="adj4"/>
              </a:avLst>
            </a:prstGeom>
            <a:solidFill>
              <a:srgbClr val="A1C3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147" name="Google Shape;147;p22"/>
            <p:cNvSpPr/>
            <p:nvPr/>
          </p:nvSpPr>
          <p:spPr>
            <a:xfrm flipH="1">
              <a:off x="1004625" y="1686400"/>
              <a:ext cx="1649400" cy="1769700"/>
            </a:xfrm>
            <a:prstGeom prst="snip1Rect">
              <a:avLst>
                <a:gd fmla="val 0" name="adj"/>
              </a:avLst>
            </a:prstGeom>
            <a:solidFill>
              <a:srgbClr val="0C5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148" name="Google Shape;148;p22"/>
            <p:cNvSpPr txBox="1"/>
            <p:nvPr/>
          </p:nvSpPr>
          <p:spPr>
            <a:xfrm>
              <a:off x="1138475" y="1795520"/>
              <a:ext cx="1383000" cy="147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100">
                  <a:solidFill>
                    <a:srgbClr val="FFFFFF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Stuffing</a:t>
              </a:r>
              <a:endParaRPr b="1" sz="11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GB" sz="800">
                  <a:solidFill>
                    <a:srgbClr val="FFFFFF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Entire SE Document into the Prompt</a:t>
              </a:r>
              <a:br>
                <a:rPr lang="en-GB" sz="800">
                  <a:solidFill>
                    <a:srgbClr val="FFFFFF"/>
                  </a:solidFill>
                  <a:latin typeface="Google Sans"/>
                  <a:ea typeface="Google Sans"/>
                  <a:cs typeface="Google Sans"/>
                  <a:sym typeface="Google Sans"/>
                </a:rPr>
              </a:br>
              <a:r>
                <a:rPr i="1" lang="en-GB" sz="800">
                  <a:solidFill>
                    <a:srgbClr val="FFFFFF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One Shot Learning</a:t>
              </a:r>
              <a:endParaRPr i="1" sz="8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1A237E"/>
      </a:accent5>
      <a:accent6>
        <a:srgbClr val="F4B400"/>
      </a:accent6>
      <a:hlink>
        <a:srgbClr val="1A237E"/>
      </a:hlink>
      <a:folHlink>
        <a:srgbClr val="1A237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